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0" d="100"/>
          <a:sy n="100" d="100"/>
        </p:scale>
        <p:origin x="96" y="1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_rels/data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rawing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8BCC9DF-4C5A-4176-9A71-707610215960}" type="doc">
      <dgm:prSet loTypeId="urn:microsoft.com/office/officeart/2005/8/layout/hierarchy1" loCatId="hierarchy" qsTypeId="urn:microsoft.com/office/officeart/2005/8/quickstyle/simple1" qsCatId="simple" csTypeId="urn:microsoft.com/office/officeart/2005/8/colors/colorful2" csCatId="colorful"/>
      <dgm:spPr/>
      <dgm:t>
        <a:bodyPr/>
        <a:lstStyle/>
        <a:p>
          <a:endParaRPr lang="en-US"/>
        </a:p>
      </dgm:t>
    </dgm:pt>
    <dgm:pt modelId="{6A0378DB-B8EB-49BA-B3F7-FABEA080B3DF}">
      <dgm:prSet/>
      <dgm:spPr/>
      <dgm:t>
        <a:bodyPr/>
        <a:lstStyle/>
        <a:p>
          <a:r>
            <a:rPr lang="en-US"/>
            <a:t>A </a:t>
          </a:r>
          <a:r>
            <a:rPr lang="en-US" b="1"/>
            <a:t>model checker</a:t>
          </a:r>
          <a:r>
            <a:rPr lang="en-US"/>
            <a:t> is a verification tool used in computer science to automatically check whether a system meets certain specifications or properties. It systematically explores all possible states of a system model, typically described in terms of states and transitions, to verify that certain conditions hold throughout its execution.</a:t>
          </a:r>
        </a:p>
      </dgm:t>
    </dgm:pt>
    <dgm:pt modelId="{192F7BC4-8E4B-4AF2-9D1B-392A1201AA6C}" type="parTrans" cxnId="{E9A77DAD-11AE-441D-91C9-13EBFC0DAC87}">
      <dgm:prSet/>
      <dgm:spPr/>
      <dgm:t>
        <a:bodyPr/>
        <a:lstStyle/>
        <a:p>
          <a:endParaRPr lang="en-US"/>
        </a:p>
      </dgm:t>
    </dgm:pt>
    <dgm:pt modelId="{F3DE4B60-E755-4F1C-B37A-F895BF5C116A}" type="sibTrans" cxnId="{E9A77DAD-11AE-441D-91C9-13EBFC0DAC87}">
      <dgm:prSet/>
      <dgm:spPr/>
      <dgm:t>
        <a:bodyPr/>
        <a:lstStyle/>
        <a:p>
          <a:endParaRPr lang="en-US"/>
        </a:p>
      </dgm:t>
    </dgm:pt>
    <dgm:pt modelId="{A3CF49F2-DCE7-4BDE-B77D-7C3456C7380E}">
      <dgm:prSet/>
      <dgm:spPr/>
      <dgm:t>
        <a:bodyPr/>
        <a:lstStyle/>
        <a:p>
          <a:r>
            <a:rPr lang="en-US"/>
            <a:t>Using temporal logic (like LTL or CTL), model checkers can assess properties such as safety (nothing bad happens) and liveness (something good eventually happens). If the system violates a specified property, the model checker provides a </a:t>
          </a:r>
          <a:r>
            <a:rPr lang="en-US" b="1"/>
            <a:t>counterexample</a:t>
          </a:r>
          <a:r>
            <a:rPr lang="en-US"/>
            <a:t>—a sequence of states that demonstrates the failure. This makes model checking especially valuable for verifying hardware designs, software protocols, and safety-critical systems.</a:t>
          </a:r>
        </a:p>
      </dgm:t>
    </dgm:pt>
    <dgm:pt modelId="{A04C3F76-2559-4C79-9E91-C61E382AFF56}" type="parTrans" cxnId="{94D28140-0A7D-4CAA-83C6-849B29E0A820}">
      <dgm:prSet/>
      <dgm:spPr/>
      <dgm:t>
        <a:bodyPr/>
        <a:lstStyle/>
        <a:p>
          <a:endParaRPr lang="en-US"/>
        </a:p>
      </dgm:t>
    </dgm:pt>
    <dgm:pt modelId="{36093634-EF6A-40FB-B9DE-692478766D2F}" type="sibTrans" cxnId="{94D28140-0A7D-4CAA-83C6-849B29E0A820}">
      <dgm:prSet/>
      <dgm:spPr/>
      <dgm:t>
        <a:bodyPr/>
        <a:lstStyle/>
        <a:p>
          <a:endParaRPr lang="en-US"/>
        </a:p>
      </dgm:t>
    </dgm:pt>
    <dgm:pt modelId="{DC3E826A-2E1D-45DE-82FD-FD698CC14E7B}" type="pres">
      <dgm:prSet presAssocID="{08BCC9DF-4C5A-4176-9A71-707610215960}" presName="hierChild1" presStyleCnt="0">
        <dgm:presLayoutVars>
          <dgm:chPref val="1"/>
          <dgm:dir/>
          <dgm:animOne val="branch"/>
          <dgm:animLvl val="lvl"/>
          <dgm:resizeHandles/>
        </dgm:presLayoutVars>
      </dgm:prSet>
      <dgm:spPr/>
    </dgm:pt>
    <dgm:pt modelId="{D2D633B2-8A87-4BBC-80F0-3323E66A9D4D}" type="pres">
      <dgm:prSet presAssocID="{6A0378DB-B8EB-49BA-B3F7-FABEA080B3DF}" presName="hierRoot1" presStyleCnt="0"/>
      <dgm:spPr/>
    </dgm:pt>
    <dgm:pt modelId="{40964A13-8625-4410-84ED-8E35035287F2}" type="pres">
      <dgm:prSet presAssocID="{6A0378DB-B8EB-49BA-B3F7-FABEA080B3DF}" presName="composite" presStyleCnt="0"/>
      <dgm:spPr/>
    </dgm:pt>
    <dgm:pt modelId="{526659A7-DE0C-4D9F-A0D9-283E2790995F}" type="pres">
      <dgm:prSet presAssocID="{6A0378DB-B8EB-49BA-B3F7-FABEA080B3DF}" presName="background" presStyleLbl="node0" presStyleIdx="0" presStyleCnt="2"/>
      <dgm:spPr/>
    </dgm:pt>
    <dgm:pt modelId="{377E199C-5C2D-4550-91CB-2CCD9183AD7F}" type="pres">
      <dgm:prSet presAssocID="{6A0378DB-B8EB-49BA-B3F7-FABEA080B3DF}" presName="text" presStyleLbl="fgAcc0" presStyleIdx="0" presStyleCnt="2">
        <dgm:presLayoutVars>
          <dgm:chPref val="3"/>
        </dgm:presLayoutVars>
      </dgm:prSet>
      <dgm:spPr/>
    </dgm:pt>
    <dgm:pt modelId="{A9875DAD-A681-49A3-A85D-A8E1F520F843}" type="pres">
      <dgm:prSet presAssocID="{6A0378DB-B8EB-49BA-B3F7-FABEA080B3DF}" presName="hierChild2" presStyleCnt="0"/>
      <dgm:spPr/>
    </dgm:pt>
    <dgm:pt modelId="{BD955C96-26BB-49F6-9E74-E75167A0F96C}" type="pres">
      <dgm:prSet presAssocID="{A3CF49F2-DCE7-4BDE-B77D-7C3456C7380E}" presName="hierRoot1" presStyleCnt="0"/>
      <dgm:spPr/>
    </dgm:pt>
    <dgm:pt modelId="{56D9F6AE-ECC2-4B57-A465-9D28D0DD4C34}" type="pres">
      <dgm:prSet presAssocID="{A3CF49F2-DCE7-4BDE-B77D-7C3456C7380E}" presName="composite" presStyleCnt="0"/>
      <dgm:spPr/>
    </dgm:pt>
    <dgm:pt modelId="{192F024F-9D75-4964-B48F-C154F4EDB7BA}" type="pres">
      <dgm:prSet presAssocID="{A3CF49F2-DCE7-4BDE-B77D-7C3456C7380E}" presName="background" presStyleLbl="node0" presStyleIdx="1" presStyleCnt="2"/>
      <dgm:spPr/>
    </dgm:pt>
    <dgm:pt modelId="{1474F811-EEB3-46B7-B3C2-2F3E72A3ADD1}" type="pres">
      <dgm:prSet presAssocID="{A3CF49F2-DCE7-4BDE-B77D-7C3456C7380E}" presName="text" presStyleLbl="fgAcc0" presStyleIdx="1" presStyleCnt="2">
        <dgm:presLayoutVars>
          <dgm:chPref val="3"/>
        </dgm:presLayoutVars>
      </dgm:prSet>
      <dgm:spPr/>
    </dgm:pt>
    <dgm:pt modelId="{FF5A974B-4FDA-4029-8009-EB396ED1205A}" type="pres">
      <dgm:prSet presAssocID="{A3CF49F2-DCE7-4BDE-B77D-7C3456C7380E}" presName="hierChild2" presStyleCnt="0"/>
      <dgm:spPr/>
    </dgm:pt>
  </dgm:ptLst>
  <dgm:cxnLst>
    <dgm:cxn modelId="{94D28140-0A7D-4CAA-83C6-849B29E0A820}" srcId="{08BCC9DF-4C5A-4176-9A71-707610215960}" destId="{A3CF49F2-DCE7-4BDE-B77D-7C3456C7380E}" srcOrd="1" destOrd="0" parTransId="{A04C3F76-2559-4C79-9E91-C61E382AFF56}" sibTransId="{36093634-EF6A-40FB-B9DE-692478766D2F}"/>
    <dgm:cxn modelId="{00C91299-DDAA-4D48-8346-DF50757EC083}" type="presOf" srcId="{6A0378DB-B8EB-49BA-B3F7-FABEA080B3DF}" destId="{377E199C-5C2D-4550-91CB-2CCD9183AD7F}" srcOrd="0" destOrd="0" presId="urn:microsoft.com/office/officeart/2005/8/layout/hierarchy1"/>
    <dgm:cxn modelId="{E9A77DAD-11AE-441D-91C9-13EBFC0DAC87}" srcId="{08BCC9DF-4C5A-4176-9A71-707610215960}" destId="{6A0378DB-B8EB-49BA-B3F7-FABEA080B3DF}" srcOrd="0" destOrd="0" parTransId="{192F7BC4-8E4B-4AF2-9D1B-392A1201AA6C}" sibTransId="{F3DE4B60-E755-4F1C-B37A-F895BF5C116A}"/>
    <dgm:cxn modelId="{F57F6FC2-57E3-4692-B20F-21B4B8DB45AE}" type="presOf" srcId="{A3CF49F2-DCE7-4BDE-B77D-7C3456C7380E}" destId="{1474F811-EEB3-46B7-B3C2-2F3E72A3ADD1}" srcOrd="0" destOrd="0" presId="urn:microsoft.com/office/officeart/2005/8/layout/hierarchy1"/>
    <dgm:cxn modelId="{BD677DE1-8976-4541-A43D-B8452A63D056}" type="presOf" srcId="{08BCC9DF-4C5A-4176-9A71-707610215960}" destId="{DC3E826A-2E1D-45DE-82FD-FD698CC14E7B}" srcOrd="0" destOrd="0" presId="urn:microsoft.com/office/officeart/2005/8/layout/hierarchy1"/>
    <dgm:cxn modelId="{0E03F859-9AD6-43F5-BCEC-74554FF3189F}" type="presParOf" srcId="{DC3E826A-2E1D-45DE-82FD-FD698CC14E7B}" destId="{D2D633B2-8A87-4BBC-80F0-3323E66A9D4D}" srcOrd="0" destOrd="0" presId="urn:microsoft.com/office/officeart/2005/8/layout/hierarchy1"/>
    <dgm:cxn modelId="{715D58AB-18AA-4621-91C4-2B55559FE972}" type="presParOf" srcId="{D2D633B2-8A87-4BBC-80F0-3323E66A9D4D}" destId="{40964A13-8625-4410-84ED-8E35035287F2}" srcOrd="0" destOrd="0" presId="urn:microsoft.com/office/officeart/2005/8/layout/hierarchy1"/>
    <dgm:cxn modelId="{7059C58C-DF58-46FB-817D-9BA27E950871}" type="presParOf" srcId="{40964A13-8625-4410-84ED-8E35035287F2}" destId="{526659A7-DE0C-4D9F-A0D9-283E2790995F}" srcOrd="0" destOrd="0" presId="urn:microsoft.com/office/officeart/2005/8/layout/hierarchy1"/>
    <dgm:cxn modelId="{F82289A8-04B0-429E-B444-7D0840121D5D}" type="presParOf" srcId="{40964A13-8625-4410-84ED-8E35035287F2}" destId="{377E199C-5C2D-4550-91CB-2CCD9183AD7F}" srcOrd="1" destOrd="0" presId="urn:microsoft.com/office/officeart/2005/8/layout/hierarchy1"/>
    <dgm:cxn modelId="{4670665A-4EEA-4022-89C0-F99DAE125BFF}" type="presParOf" srcId="{D2D633B2-8A87-4BBC-80F0-3323E66A9D4D}" destId="{A9875DAD-A681-49A3-A85D-A8E1F520F843}" srcOrd="1" destOrd="0" presId="urn:microsoft.com/office/officeart/2005/8/layout/hierarchy1"/>
    <dgm:cxn modelId="{36E6DD06-17E1-4736-8E4D-A9F3863BEB83}" type="presParOf" srcId="{DC3E826A-2E1D-45DE-82FD-FD698CC14E7B}" destId="{BD955C96-26BB-49F6-9E74-E75167A0F96C}" srcOrd="1" destOrd="0" presId="urn:microsoft.com/office/officeart/2005/8/layout/hierarchy1"/>
    <dgm:cxn modelId="{1AE39850-D433-4544-BB4B-C9F6D63B8EEB}" type="presParOf" srcId="{BD955C96-26BB-49F6-9E74-E75167A0F96C}" destId="{56D9F6AE-ECC2-4B57-A465-9D28D0DD4C34}" srcOrd="0" destOrd="0" presId="urn:microsoft.com/office/officeart/2005/8/layout/hierarchy1"/>
    <dgm:cxn modelId="{B6C2BD28-E767-4F05-874D-A62808109049}" type="presParOf" srcId="{56D9F6AE-ECC2-4B57-A465-9D28D0DD4C34}" destId="{192F024F-9D75-4964-B48F-C154F4EDB7BA}" srcOrd="0" destOrd="0" presId="urn:microsoft.com/office/officeart/2005/8/layout/hierarchy1"/>
    <dgm:cxn modelId="{B6397333-1915-4907-8E88-00DBA9ADB53E}" type="presParOf" srcId="{56D9F6AE-ECC2-4B57-A465-9D28D0DD4C34}" destId="{1474F811-EEB3-46B7-B3C2-2F3E72A3ADD1}" srcOrd="1" destOrd="0" presId="urn:microsoft.com/office/officeart/2005/8/layout/hierarchy1"/>
    <dgm:cxn modelId="{4C745092-4BB3-43C6-843A-40D7C930ACBD}" type="presParOf" srcId="{BD955C96-26BB-49F6-9E74-E75167A0F96C}" destId="{FF5A974B-4FDA-4029-8009-EB396ED1205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58E3D05-2783-49C1-A973-C42D089CECCD}"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6F596616-C1F8-465B-8E8B-9D4146F316B1}">
      <dgm:prSet/>
      <dgm:spPr/>
      <dgm:t>
        <a:bodyPr/>
        <a:lstStyle/>
        <a:p>
          <a:pPr>
            <a:lnSpc>
              <a:spcPct val="100000"/>
            </a:lnSpc>
          </a:pPr>
          <a:r>
            <a:rPr lang="en-US" b="1"/>
            <a:t>NuSMV</a:t>
          </a:r>
          <a:r>
            <a:rPr lang="en-US"/>
            <a:t> is an open-source model checker used to verify finite-state systems against specifications written in temporal logic, like LTL (Linear Temporal Logic) and CTL (Computation Tree Logic). It’s designed for analyzing the correctness of system models, such as hardware circuits, communication protocols, and safety-critical software, ensuring they meet desired properties.</a:t>
          </a:r>
        </a:p>
      </dgm:t>
    </dgm:pt>
    <dgm:pt modelId="{673B1CE8-DB7F-48C8-8816-F216233612E8}" type="parTrans" cxnId="{158FCAA2-A648-4CFB-9455-C9A65DFB0D44}">
      <dgm:prSet/>
      <dgm:spPr/>
      <dgm:t>
        <a:bodyPr/>
        <a:lstStyle/>
        <a:p>
          <a:endParaRPr lang="en-US"/>
        </a:p>
      </dgm:t>
    </dgm:pt>
    <dgm:pt modelId="{BD2BFC0B-AE71-4ED1-9F02-ADA19FEFE503}" type="sibTrans" cxnId="{158FCAA2-A648-4CFB-9455-C9A65DFB0D44}">
      <dgm:prSet/>
      <dgm:spPr/>
      <dgm:t>
        <a:bodyPr/>
        <a:lstStyle/>
        <a:p>
          <a:endParaRPr lang="en-US"/>
        </a:p>
      </dgm:t>
    </dgm:pt>
    <dgm:pt modelId="{6D335CF3-CF4B-46F0-A9EE-CFF8A56A384C}">
      <dgm:prSet/>
      <dgm:spPr/>
      <dgm:t>
        <a:bodyPr/>
        <a:lstStyle/>
        <a:p>
          <a:pPr>
            <a:lnSpc>
              <a:spcPct val="100000"/>
            </a:lnSpc>
          </a:pPr>
          <a:r>
            <a:rPr lang="en-US" dirty="0" err="1"/>
            <a:t>NuSMV</a:t>
          </a:r>
          <a:r>
            <a:rPr lang="en-US" dirty="0"/>
            <a:t> systematically explores all possible states in a system model and checks them against the specified properties. If a property fails, </a:t>
          </a:r>
          <a:r>
            <a:rPr lang="en-US" dirty="0" err="1"/>
            <a:t>NuSMV</a:t>
          </a:r>
          <a:r>
            <a:rPr lang="en-US" dirty="0"/>
            <a:t> provides a counterexample trace that shows how the violation occurs, which is helpful for debugging and refining the model</a:t>
          </a:r>
        </a:p>
      </dgm:t>
    </dgm:pt>
    <dgm:pt modelId="{B2CF72E5-BD28-487A-A4D8-0378EFB91835}" type="parTrans" cxnId="{8E9919EE-42CE-4AAE-A409-EEAF8672C520}">
      <dgm:prSet/>
      <dgm:spPr/>
      <dgm:t>
        <a:bodyPr/>
        <a:lstStyle/>
        <a:p>
          <a:endParaRPr lang="en-US"/>
        </a:p>
      </dgm:t>
    </dgm:pt>
    <dgm:pt modelId="{1449B733-E0E1-44BB-AD14-2DE71A09D1A3}" type="sibTrans" cxnId="{8E9919EE-42CE-4AAE-A409-EEAF8672C520}">
      <dgm:prSet/>
      <dgm:spPr/>
      <dgm:t>
        <a:bodyPr/>
        <a:lstStyle/>
        <a:p>
          <a:endParaRPr lang="en-US"/>
        </a:p>
      </dgm:t>
    </dgm:pt>
    <dgm:pt modelId="{3E0D46CB-43D9-4652-8AFD-A0ED6B453C8C}" type="pres">
      <dgm:prSet presAssocID="{958E3D05-2783-49C1-A973-C42D089CECCD}" presName="root" presStyleCnt="0">
        <dgm:presLayoutVars>
          <dgm:dir/>
          <dgm:resizeHandles val="exact"/>
        </dgm:presLayoutVars>
      </dgm:prSet>
      <dgm:spPr/>
    </dgm:pt>
    <dgm:pt modelId="{659C6366-990A-4740-AAA9-1D155DC3BB03}" type="pres">
      <dgm:prSet presAssocID="{6F596616-C1F8-465B-8E8B-9D4146F316B1}" presName="compNode" presStyleCnt="0"/>
      <dgm:spPr/>
    </dgm:pt>
    <dgm:pt modelId="{196A51B9-9639-483B-A81A-F8DBC17E4C02}" type="pres">
      <dgm:prSet presAssocID="{6F596616-C1F8-465B-8E8B-9D4146F316B1}" presName="bgRect" presStyleLbl="bgShp" presStyleIdx="0" presStyleCnt="2"/>
      <dgm:spPr/>
    </dgm:pt>
    <dgm:pt modelId="{BB26CF0C-87DC-4623-8C62-3B007F191B67}" type="pres">
      <dgm:prSet presAssocID="{6F596616-C1F8-465B-8E8B-9D4146F316B1}"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iagramma di flusso"/>
        </a:ext>
      </dgm:extLst>
    </dgm:pt>
    <dgm:pt modelId="{06929E05-6185-4924-9E1F-67E20491B4C2}" type="pres">
      <dgm:prSet presAssocID="{6F596616-C1F8-465B-8E8B-9D4146F316B1}" presName="spaceRect" presStyleCnt="0"/>
      <dgm:spPr/>
    </dgm:pt>
    <dgm:pt modelId="{FA1F8259-02CC-4D1F-9338-A75AC716299E}" type="pres">
      <dgm:prSet presAssocID="{6F596616-C1F8-465B-8E8B-9D4146F316B1}" presName="parTx" presStyleLbl="revTx" presStyleIdx="0" presStyleCnt="2">
        <dgm:presLayoutVars>
          <dgm:chMax val="0"/>
          <dgm:chPref val="0"/>
        </dgm:presLayoutVars>
      </dgm:prSet>
      <dgm:spPr/>
    </dgm:pt>
    <dgm:pt modelId="{129155B9-90CE-4DFD-8B1B-1459DFCDB0C1}" type="pres">
      <dgm:prSet presAssocID="{BD2BFC0B-AE71-4ED1-9F02-ADA19FEFE503}" presName="sibTrans" presStyleCnt="0"/>
      <dgm:spPr/>
    </dgm:pt>
    <dgm:pt modelId="{995847E1-9BF6-4D91-8A53-C7B8C459E88F}" type="pres">
      <dgm:prSet presAssocID="{6D335CF3-CF4B-46F0-A9EE-CFF8A56A384C}" presName="compNode" presStyleCnt="0"/>
      <dgm:spPr/>
    </dgm:pt>
    <dgm:pt modelId="{1E43C190-B9E8-4708-8D6D-7606B5A2D6B7}" type="pres">
      <dgm:prSet presAssocID="{6D335CF3-CF4B-46F0-A9EE-CFF8A56A384C}" presName="bgRect" presStyleLbl="bgShp" presStyleIdx="1" presStyleCnt="2"/>
      <dgm:spPr/>
    </dgm:pt>
    <dgm:pt modelId="{41F4DB31-3A89-45C5-8E43-30D7A240A291}" type="pres">
      <dgm:prSet presAssocID="{6D335CF3-CF4B-46F0-A9EE-CFF8A56A384C}"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ank Check"/>
        </a:ext>
      </dgm:extLst>
    </dgm:pt>
    <dgm:pt modelId="{18791447-6D8D-4A15-A65E-ED6F912EA943}" type="pres">
      <dgm:prSet presAssocID="{6D335CF3-CF4B-46F0-A9EE-CFF8A56A384C}" presName="spaceRect" presStyleCnt="0"/>
      <dgm:spPr/>
    </dgm:pt>
    <dgm:pt modelId="{D68FD08A-9DBE-4707-8884-9AA480836BD9}" type="pres">
      <dgm:prSet presAssocID="{6D335CF3-CF4B-46F0-A9EE-CFF8A56A384C}" presName="parTx" presStyleLbl="revTx" presStyleIdx="1" presStyleCnt="2">
        <dgm:presLayoutVars>
          <dgm:chMax val="0"/>
          <dgm:chPref val="0"/>
        </dgm:presLayoutVars>
      </dgm:prSet>
      <dgm:spPr/>
    </dgm:pt>
  </dgm:ptLst>
  <dgm:cxnLst>
    <dgm:cxn modelId="{B70A250E-D74A-4777-8C76-95531D56E27A}" type="presOf" srcId="{6F596616-C1F8-465B-8E8B-9D4146F316B1}" destId="{FA1F8259-02CC-4D1F-9338-A75AC716299E}" srcOrd="0" destOrd="0" presId="urn:microsoft.com/office/officeart/2018/2/layout/IconVerticalSolidList"/>
    <dgm:cxn modelId="{E3954374-77D6-413E-8B4B-98AE9D754A6D}" type="presOf" srcId="{958E3D05-2783-49C1-A973-C42D089CECCD}" destId="{3E0D46CB-43D9-4652-8AFD-A0ED6B453C8C}" srcOrd="0" destOrd="0" presId="urn:microsoft.com/office/officeart/2018/2/layout/IconVerticalSolidList"/>
    <dgm:cxn modelId="{158FCAA2-A648-4CFB-9455-C9A65DFB0D44}" srcId="{958E3D05-2783-49C1-A973-C42D089CECCD}" destId="{6F596616-C1F8-465B-8E8B-9D4146F316B1}" srcOrd="0" destOrd="0" parTransId="{673B1CE8-DB7F-48C8-8816-F216233612E8}" sibTransId="{BD2BFC0B-AE71-4ED1-9F02-ADA19FEFE503}"/>
    <dgm:cxn modelId="{8E9919EE-42CE-4AAE-A409-EEAF8672C520}" srcId="{958E3D05-2783-49C1-A973-C42D089CECCD}" destId="{6D335CF3-CF4B-46F0-A9EE-CFF8A56A384C}" srcOrd="1" destOrd="0" parTransId="{B2CF72E5-BD28-487A-A4D8-0378EFB91835}" sibTransId="{1449B733-E0E1-44BB-AD14-2DE71A09D1A3}"/>
    <dgm:cxn modelId="{A4CFC7F1-2220-48A1-8E09-6DEA5304BA12}" type="presOf" srcId="{6D335CF3-CF4B-46F0-A9EE-CFF8A56A384C}" destId="{D68FD08A-9DBE-4707-8884-9AA480836BD9}" srcOrd="0" destOrd="0" presId="urn:microsoft.com/office/officeart/2018/2/layout/IconVerticalSolidList"/>
    <dgm:cxn modelId="{BA10EF97-A647-428D-8984-90926C38E9EB}" type="presParOf" srcId="{3E0D46CB-43D9-4652-8AFD-A0ED6B453C8C}" destId="{659C6366-990A-4740-AAA9-1D155DC3BB03}" srcOrd="0" destOrd="0" presId="urn:microsoft.com/office/officeart/2018/2/layout/IconVerticalSolidList"/>
    <dgm:cxn modelId="{36ACCCA1-0892-4923-A0AC-0A2F4AEA14B9}" type="presParOf" srcId="{659C6366-990A-4740-AAA9-1D155DC3BB03}" destId="{196A51B9-9639-483B-A81A-F8DBC17E4C02}" srcOrd="0" destOrd="0" presId="urn:microsoft.com/office/officeart/2018/2/layout/IconVerticalSolidList"/>
    <dgm:cxn modelId="{6D33E4DC-F60C-46F4-991D-A45974D1354D}" type="presParOf" srcId="{659C6366-990A-4740-AAA9-1D155DC3BB03}" destId="{BB26CF0C-87DC-4623-8C62-3B007F191B67}" srcOrd="1" destOrd="0" presId="urn:microsoft.com/office/officeart/2018/2/layout/IconVerticalSolidList"/>
    <dgm:cxn modelId="{FB5F720D-5A6D-4234-863D-26D9EBBA8E49}" type="presParOf" srcId="{659C6366-990A-4740-AAA9-1D155DC3BB03}" destId="{06929E05-6185-4924-9E1F-67E20491B4C2}" srcOrd="2" destOrd="0" presId="urn:microsoft.com/office/officeart/2018/2/layout/IconVerticalSolidList"/>
    <dgm:cxn modelId="{05BFB433-09F1-4CA2-A699-5EA3CCEC8371}" type="presParOf" srcId="{659C6366-990A-4740-AAA9-1D155DC3BB03}" destId="{FA1F8259-02CC-4D1F-9338-A75AC716299E}" srcOrd="3" destOrd="0" presId="urn:microsoft.com/office/officeart/2018/2/layout/IconVerticalSolidList"/>
    <dgm:cxn modelId="{D79182FC-2AE9-463B-A35A-FFDC124CE25F}" type="presParOf" srcId="{3E0D46CB-43D9-4652-8AFD-A0ED6B453C8C}" destId="{129155B9-90CE-4DFD-8B1B-1459DFCDB0C1}" srcOrd="1" destOrd="0" presId="urn:microsoft.com/office/officeart/2018/2/layout/IconVerticalSolidList"/>
    <dgm:cxn modelId="{C2551734-6697-4927-B74A-BBAA222BD114}" type="presParOf" srcId="{3E0D46CB-43D9-4652-8AFD-A0ED6B453C8C}" destId="{995847E1-9BF6-4D91-8A53-C7B8C459E88F}" srcOrd="2" destOrd="0" presId="urn:microsoft.com/office/officeart/2018/2/layout/IconVerticalSolidList"/>
    <dgm:cxn modelId="{9AF323D6-BEC8-4A6B-B23A-2D2B35047256}" type="presParOf" srcId="{995847E1-9BF6-4D91-8A53-C7B8C459E88F}" destId="{1E43C190-B9E8-4708-8D6D-7606B5A2D6B7}" srcOrd="0" destOrd="0" presId="urn:microsoft.com/office/officeart/2018/2/layout/IconVerticalSolidList"/>
    <dgm:cxn modelId="{1BF83188-BECA-4574-B1E2-865D63212FC9}" type="presParOf" srcId="{995847E1-9BF6-4D91-8A53-C7B8C459E88F}" destId="{41F4DB31-3A89-45C5-8E43-30D7A240A291}" srcOrd="1" destOrd="0" presId="urn:microsoft.com/office/officeart/2018/2/layout/IconVerticalSolidList"/>
    <dgm:cxn modelId="{B9E5F2C8-4DC9-4104-87BF-325863F8513D}" type="presParOf" srcId="{995847E1-9BF6-4D91-8A53-C7B8C459E88F}" destId="{18791447-6D8D-4A15-A65E-ED6F912EA943}" srcOrd="2" destOrd="0" presId="urn:microsoft.com/office/officeart/2018/2/layout/IconVerticalSolidList"/>
    <dgm:cxn modelId="{016A203E-9A10-40CF-A493-A49699DFCD1B}" type="presParOf" srcId="{995847E1-9BF6-4D91-8A53-C7B8C459E88F}" destId="{D68FD08A-9DBE-4707-8884-9AA480836BD9}"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6659A7-DE0C-4D9F-A0D9-283E2790995F}">
      <dsp:nvSpPr>
        <dsp:cNvPr id="0" name=""/>
        <dsp:cNvSpPr/>
      </dsp:nvSpPr>
      <dsp:spPr>
        <a:xfrm>
          <a:off x="1361" y="113796"/>
          <a:ext cx="4779838" cy="303519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77E199C-5C2D-4550-91CB-2CCD9183AD7F}">
      <dsp:nvSpPr>
        <dsp:cNvPr id="0" name=""/>
        <dsp:cNvSpPr/>
      </dsp:nvSpPr>
      <dsp:spPr>
        <a:xfrm>
          <a:off x="532454" y="618334"/>
          <a:ext cx="4779838" cy="303519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A </a:t>
          </a:r>
          <a:r>
            <a:rPr lang="en-US" sz="1700" b="1" kern="1200"/>
            <a:t>model checker</a:t>
          </a:r>
          <a:r>
            <a:rPr lang="en-US" sz="1700" kern="1200"/>
            <a:t> is a verification tool used in computer science to automatically check whether a system meets certain specifications or properties. It systematically explores all possible states of a system model, typically described in terms of states and transitions, to verify that certain conditions hold throughout its execution.</a:t>
          </a:r>
        </a:p>
      </dsp:txBody>
      <dsp:txXfrm>
        <a:off x="621352" y="707232"/>
        <a:ext cx="4602042" cy="2857401"/>
      </dsp:txXfrm>
    </dsp:sp>
    <dsp:sp modelId="{192F024F-9D75-4964-B48F-C154F4EDB7BA}">
      <dsp:nvSpPr>
        <dsp:cNvPr id="0" name=""/>
        <dsp:cNvSpPr/>
      </dsp:nvSpPr>
      <dsp:spPr>
        <a:xfrm>
          <a:off x="5843386" y="113796"/>
          <a:ext cx="4779838" cy="303519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74F811-EEB3-46B7-B3C2-2F3E72A3ADD1}">
      <dsp:nvSpPr>
        <dsp:cNvPr id="0" name=""/>
        <dsp:cNvSpPr/>
      </dsp:nvSpPr>
      <dsp:spPr>
        <a:xfrm>
          <a:off x="6374479" y="618334"/>
          <a:ext cx="4779838" cy="303519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Using temporal logic (like LTL or CTL), model checkers can assess properties such as safety (nothing bad happens) and liveness (something good eventually happens). If the system violates a specified property, the model checker provides a </a:t>
          </a:r>
          <a:r>
            <a:rPr lang="en-US" sz="1700" b="1" kern="1200"/>
            <a:t>counterexample</a:t>
          </a:r>
          <a:r>
            <a:rPr lang="en-US" sz="1700" kern="1200"/>
            <a:t>—a sequence of states that demonstrates the failure. This makes model checking especially valuable for verifying hardware designs, software protocols, and safety-critical systems.</a:t>
          </a:r>
        </a:p>
      </dsp:txBody>
      <dsp:txXfrm>
        <a:off x="6463377" y="707232"/>
        <a:ext cx="4602042" cy="285740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6A51B9-9639-483B-A81A-F8DBC17E4C02}">
      <dsp:nvSpPr>
        <dsp:cNvPr id="0" name=""/>
        <dsp:cNvSpPr/>
      </dsp:nvSpPr>
      <dsp:spPr>
        <a:xfrm>
          <a:off x="0" y="814272"/>
          <a:ext cx="8638032" cy="150327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B26CF0C-87DC-4623-8C62-3B007F191B67}">
      <dsp:nvSpPr>
        <dsp:cNvPr id="0" name=""/>
        <dsp:cNvSpPr/>
      </dsp:nvSpPr>
      <dsp:spPr>
        <a:xfrm>
          <a:off x="454740" y="1152509"/>
          <a:ext cx="826800" cy="8268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A1F8259-02CC-4D1F-9338-A75AC716299E}">
      <dsp:nvSpPr>
        <dsp:cNvPr id="0" name=""/>
        <dsp:cNvSpPr/>
      </dsp:nvSpPr>
      <dsp:spPr>
        <a:xfrm>
          <a:off x="1736280" y="814272"/>
          <a:ext cx="6901751" cy="15032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9096" tIns="159096" rIns="159096" bIns="159096" numCol="1" spcCol="1270" anchor="ctr" anchorCtr="0">
          <a:noAutofit/>
        </a:bodyPr>
        <a:lstStyle/>
        <a:p>
          <a:pPr marL="0" lvl="0" indent="0" algn="l" defTabSz="666750">
            <a:lnSpc>
              <a:spcPct val="100000"/>
            </a:lnSpc>
            <a:spcBef>
              <a:spcPct val="0"/>
            </a:spcBef>
            <a:spcAft>
              <a:spcPct val="35000"/>
            </a:spcAft>
            <a:buNone/>
          </a:pPr>
          <a:r>
            <a:rPr lang="en-US" sz="1500" b="1" kern="1200"/>
            <a:t>NuSMV</a:t>
          </a:r>
          <a:r>
            <a:rPr lang="en-US" sz="1500" kern="1200"/>
            <a:t> is an open-source model checker used to verify finite-state systems against specifications written in temporal logic, like LTL (Linear Temporal Logic) and CTL (Computation Tree Logic). It’s designed for analyzing the correctness of system models, such as hardware circuits, communication protocols, and safety-critical software, ensuring they meet desired properties.</a:t>
          </a:r>
        </a:p>
      </dsp:txBody>
      <dsp:txXfrm>
        <a:off x="1736280" y="814272"/>
        <a:ext cx="6901751" cy="1503273"/>
      </dsp:txXfrm>
    </dsp:sp>
    <dsp:sp modelId="{1E43C190-B9E8-4708-8D6D-7606B5A2D6B7}">
      <dsp:nvSpPr>
        <dsp:cNvPr id="0" name=""/>
        <dsp:cNvSpPr/>
      </dsp:nvSpPr>
      <dsp:spPr>
        <a:xfrm>
          <a:off x="0" y="2693364"/>
          <a:ext cx="8638032" cy="150327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1F4DB31-3A89-45C5-8E43-30D7A240A291}">
      <dsp:nvSpPr>
        <dsp:cNvPr id="0" name=""/>
        <dsp:cNvSpPr/>
      </dsp:nvSpPr>
      <dsp:spPr>
        <a:xfrm>
          <a:off x="454740" y="3031600"/>
          <a:ext cx="826800" cy="8268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68FD08A-9DBE-4707-8884-9AA480836BD9}">
      <dsp:nvSpPr>
        <dsp:cNvPr id="0" name=""/>
        <dsp:cNvSpPr/>
      </dsp:nvSpPr>
      <dsp:spPr>
        <a:xfrm>
          <a:off x="1736280" y="2693364"/>
          <a:ext cx="6901751" cy="15032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9096" tIns="159096" rIns="159096" bIns="159096" numCol="1" spcCol="1270" anchor="ctr" anchorCtr="0">
          <a:noAutofit/>
        </a:bodyPr>
        <a:lstStyle/>
        <a:p>
          <a:pPr marL="0" lvl="0" indent="0" algn="l" defTabSz="666750">
            <a:lnSpc>
              <a:spcPct val="100000"/>
            </a:lnSpc>
            <a:spcBef>
              <a:spcPct val="0"/>
            </a:spcBef>
            <a:spcAft>
              <a:spcPct val="35000"/>
            </a:spcAft>
            <a:buNone/>
          </a:pPr>
          <a:r>
            <a:rPr lang="en-US" sz="1500" kern="1200" dirty="0" err="1"/>
            <a:t>NuSMV</a:t>
          </a:r>
          <a:r>
            <a:rPr lang="en-US" sz="1500" kern="1200" dirty="0"/>
            <a:t> systematically explores all possible states in a system model and checks them against the specified properties. If a property fails, </a:t>
          </a:r>
          <a:r>
            <a:rPr lang="en-US" sz="1500" kern="1200" dirty="0" err="1"/>
            <a:t>NuSMV</a:t>
          </a:r>
          <a:r>
            <a:rPr lang="en-US" sz="1500" kern="1200" dirty="0"/>
            <a:t> provides a counterexample trace that shows how the violation occurs, which is helpful for debugging and refining the model</a:t>
          </a:r>
        </a:p>
      </dsp:txBody>
      <dsp:txXfrm>
        <a:off x="1736280" y="2693364"/>
        <a:ext cx="6901751" cy="1503273"/>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svg>
</file>

<file path=ppt/media/image4.png>
</file>

<file path=ppt/media/image5.svg>
</file>

<file path=ppt/media/image6.png>
</file>

<file path=ppt/media/image7.sv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58E14-23EC-4C25-974C-48FA83988655}"/>
              </a:ext>
            </a:extLst>
          </p:cNvPr>
          <p:cNvSpPr>
            <a:spLocks noGrp="1"/>
          </p:cNvSpPr>
          <p:nvPr>
            <p:ph type="ctrTitle"/>
          </p:nvPr>
        </p:nvSpPr>
        <p:spPr>
          <a:xfrm>
            <a:off x="517870" y="978408"/>
            <a:ext cx="5021183" cy="507422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E9FEDD4-20A1-49F6-9E3E-0B26B426BB73}"/>
              </a:ext>
            </a:extLst>
          </p:cNvPr>
          <p:cNvSpPr>
            <a:spLocks noGrp="1"/>
          </p:cNvSpPr>
          <p:nvPr>
            <p:ph type="subTitle" idx="1"/>
          </p:nvPr>
        </p:nvSpPr>
        <p:spPr>
          <a:xfrm>
            <a:off x="6662167" y="3602038"/>
            <a:ext cx="5021183" cy="2244580"/>
          </a:xfrm>
        </p:spPr>
        <p:txBody>
          <a:bodyPr anchor="b">
            <a:normAutofit/>
          </a:bodyPr>
          <a:lstStyle>
            <a:lvl1pPr marL="0" indent="0" algn="l">
              <a:lnSpc>
                <a:spcPct val="100000"/>
              </a:lnSpc>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580A32F-E6F3-4C2E-B9E3-E47868E42511}"/>
              </a:ext>
            </a:extLst>
          </p:cNvPr>
          <p:cNvSpPr>
            <a:spLocks noGrp="1"/>
          </p:cNvSpPr>
          <p:nvPr>
            <p:ph type="dt" sz="half" idx="10"/>
          </p:nvPr>
        </p:nvSpPr>
        <p:spPr/>
        <p:txBody>
          <a:bodyPr/>
          <a:lstStyle/>
          <a:p>
            <a:fld id="{3391A759-BFF8-4B5B-9ECE-D93AC303B331}" type="datetime1">
              <a:rPr lang="en-US" smtClean="0"/>
              <a:t>11/7/2024</a:t>
            </a:fld>
            <a:endParaRPr lang="en-US"/>
          </a:p>
        </p:txBody>
      </p:sp>
      <p:sp>
        <p:nvSpPr>
          <p:cNvPr id="5" name="Footer Placeholder 4">
            <a:extLst>
              <a:ext uri="{FF2B5EF4-FFF2-40B4-BE49-F238E27FC236}">
                <a16:creationId xmlns:a16="http://schemas.microsoft.com/office/drawing/2014/main" id="{78806724-A87A-4231-BFD9-277482AF78C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730D1AF-36B8-4BB8-BD6A-71194F7BC31C}"/>
              </a:ext>
            </a:extLst>
          </p:cNvPr>
          <p:cNvSpPr>
            <a:spLocks noGrp="1"/>
          </p:cNvSpPr>
          <p:nvPr>
            <p:ph type="sldNum" sz="quarter" idx="12"/>
          </p:nvPr>
        </p:nvSpPr>
        <p:spPr/>
        <p:txBody>
          <a:bodyPr/>
          <a:lstStyle/>
          <a:p>
            <a:fld id="{DFDF98CC-160E-494C-8C3C-8CDC5FA257DE}" type="slidenum">
              <a:rPr lang="en-US" smtClean="0"/>
              <a:t>‹N›</a:t>
            </a:fld>
            <a:endParaRPr lang="en-US"/>
          </a:p>
        </p:txBody>
      </p:sp>
      <p:sp>
        <p:nvSpPr>
          <p:cNvPr id="8" name="Rectangle 7">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63530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F6B8E-1D8E-4105-9BBB-D53AD24B738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3825530-6629-4FEA-9670-EB21A2F5BA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664C7A-A73F-46F5-BC33-696671DAEEE7}"/>
              </a:ext>
            </a:extLst>
          </p:cNvPr>
          <p:cNvSpPr>
            <a:spLocks noGrp="1"/>
          </p:cNvSpPr>
          <p:nvPr>
            <p:ph type="dt" sz="half" idx="10"/>
          </p:nvPr>
        </p:nvSpPr>
        <p:spPr/>
        <p:txBody>
          <a:bodyPr/>
          <a:lstStyle/>
          <a:p>
            <a:fld id="{6DFDF398-5DA3-4937-BE3F-7CA1B9158252}" type="datetime1">
              <a:rPr lang="en-US" smtClean="0"/>
              <a:t>11/7/2024</a:t>
            </a:fld>
            <a:endParaRPr lang="en-US"/>
          </a:p>
        </p:txBody>
      </p:sp>
      <p:sp>
        <p:nvSpPr>
          <p:cNvPr id="5" name="Footer Placeholder 4">
            <a:extLst>
              <a:ext uri="{FF2B5EF4-FFF2-40B4-BE49-F238E27FC236}">
                <a16:creationId xmlns:a16="http://schemas.microsoft.com/office/drawing/2014/main" id="{512B3CC0-B649-4509-A4B6-DF9D20EFACE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2CECCCA-3F2A-46F3-BF45-7C862FF1D752}"/>
              </a:ext>
            </a:extLst>
          </p:cNvPr>
          <p:cNvSpPr>
            <a:spLocks noGrp="1"/>
          </p:cNvSpPr>
          <p:nvPr>
            <p:ph type="sldNum" sz="quarter" idx="12"/>
          </p:nvPr>
        </p:nvSpPr>
        <p:spPr/>
        <p:txBody>
          <a:bodyPr/>
          <a:lstStyle/>
          <a:p>
            <a:fld id="{DFDF98CC-160E-494C-8C3C-8CDC5FA257DE}" type="slidenum">
              <a:rPr lang="en-US" smtClean="0"/>
              <a:t>‹N›</a:t>
            </a:fld>
            <a:endParaRPr lang="en-US"/>
          </a:p>
        </p:txBody>
      </p:sp>
    </p:spTree>
    <p:extLst>
      <p:ext uri="{BB962C8B-B14F-4D97-AF65-F5344CB8AC3E}">
        <p14:creationId xmlns:p14="http://schemas.microsoft.com/office/powerpoint/2010/main" val="37336656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50133B-2446-4168-AA17-6538910668FD}"/>
              </a:ext>
            </a:extLst>
          </p:cNvPr>
          <p:cNvSpPr>
            <a:spLocks noGrp="1"/>
          </p:cNvSpPr>
          <p:nvPr>
            <p:ph type="title" orient="vert"/>
          </p:nvPr>
        </p:nvSpPr>
        <p:spPr>
          <a:xfrm>
            <a:off x="6662168" y="996791"/>
            <a:ext cx="5011962" cy="495692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006A9AD-2756-4C51-A958-6756301EB938}"/>
              </a:ext>
            </a:extLst>
          </p:cNvPr>
          <p:cNvSpPr>
            <a:spLocks noGrp="1"/>
          </p:cNvSpPr>
          <p:nvPr>
            <p:ph type="body" orient="vert" idx="1"/>
          </p:nvPr>
        </p:nvSpPr>
        <p:spPr>
          <a:xfrm>
            <a:off x="517870" y="996791"/>
            <a:ext cx="5021183" cy="4956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E42995D-CCEA-43AF-973B-8B6B56A567E8}"/>
              </a:ext>
            </a:extLst>
          </p:cNvPr>
          <p:cNvSpPr>
            <a:spLocks noGrp="1"/>
          </p:cNvSpPr>
          <p:nvPr>
            <p:ph type="dt" sz="half" idx="10"/>
          </p:nvPr>
        </p:nvSpPr>
        <p:spPr/>
        <p:txBody>
          <a:bodyPr/>
          <a:lstStyle/>
          <a:p>
            <a:fld id="{8F191ED9-F929-4A92-90F9-3C9C84ABBE83}" type="datetime1">
              <a:rPr lang="en-US" smtClean="0"/>
              <a:t>11/7/2024</a:t>
            </a:fld>
            <a:endParaRPr lang="en-US"/>
          </a:p>
        </p:txBody>
      </p:sp>
      <p:sp>
        <p:nvSpPr>
          <p:cNvPr id="5" name="Footer Placeholder 4">
            <a:extLst>
              <a:ext uri="{FF2B5EF4-FFF2-40B4-BE49-F238E27FC236}">
                <a16:creationId xmlns:a16="http://schemas.microsoft.com/office/drawing/2014/main" id="{2A4029CF-BA62-4CCD-956E-FFA0B37B8A3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CE0B3D-96AB-41B3-ABDD-5B0DE863DAFC}"/>
              </a:ext>
            </a:extLst>
          </p:cNvPr>
          <p:cNvSpPr>
            <a:spLocks noGrp="1"/>
          </p:cNvSpPr>
          <p:nvPr>
            <p:ph type="sldNum" sz="quarter" idx="12"/>
          </p:nvPr>
        </p:nvSpPr>
        <p:spPr/>
        <p:txBody>
          <a:bodyPr/>
          <a:lstStyle/>
          <a:p>
            <a:fld id="{DFDF98CC-160E-494C-8C3C-8CDC5FA257DE}" type="slidenum">
              <a:rPr lang="en-US" smtClean="0"/>
              <a:t>‹N›</a:t>
            </a:fld>
            <a:endParaRPr lang="en-US"/>
          </a:p>
        </p:txBody>
      </p:sp>
      <p:sp>
        <p:nvSpPr>
          <p:cNvPr id="12" name="Rectangle 11">
            <a:extLst>
              <a:ext uri="{FF2B5EF4-FFF2-40B4-BE49-F238E27FC236}">
                <a16:creationId xmlns:a16="http://schemas.microsoft.com/office/drawing/2014/main" id="{4618136A-0796-46EB-89BB-4C73C0258FE9}"/>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96617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63D8A-C68D-4CF9-9D15-3E09BCC09F6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524D94C-E537-4FF3-AAF8-A85F05C31A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824B1D4-6731-4993-8609-16C1D3327986}"/>
              </a:ext>
            </a:extLst>
          </p:cNvPr>
          <p:cNvSpPr>
            <a:spLocks noGrp="1"/>
          </p:cNvSpPr>
          <p:nvPr>
            <p:ph type="dt" sz="half" idx="10"/>
          </p:nvPr>
        </p:nvSpPr>
        <p:spPr/>
        <p:txBody>
          <a:bodyPr/>
          <a:lstStyle/>
          <a:p>
            <a:fld id="{EEBAB316-A2E6-49F2-825C-64AA951E4184}" type="datetime1">
              <a:rPr lang="en-US" smtClean="0"/>
              <a:t>11/7/2024</a:t>
            </a:fld>
            <a:endParaRPr lang="en-US"/>
          </a:p>
        </p:txBody>
      </p:sp>
      <p:sp>
        <p:nvSpPr>
          <p:cNvPr id="5" name="Footer Placeholder 4">
            <a:extLst>
              <a:ext uri="{FF2B5EF4-FFF2-40B4-BE49-F238E27FC236}">
                <a16:creationId xmlns:a16="http://schemas.microsoft.com/office/drawing/2014/main" id="{3DFB7BBD-CEEB-4256-84B2-6D907E11880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72A8B7-F430-4F4A-BB63-481F51E58800}"/>
              </a:ext>
            </a:extLst>
          </p:cNvPr>
          <p:cNvSpPr>
            <a:spLocks noGrp="1"/>
          </p:cNvSpPr>
          <p:nvPr>
            <p:ph type="sldNum" sz="quarter" idx="12"/>
          </p:nvPr>
        </p:nvSpPr>
        <p:spPr/>
        <p:txBody>
          <a:bodyPr/>
          <a:lstStyle/>
          <a:p>
            <a:fld id="{DFDF98CC-160E-494C-8C3C-8CDC5FA257DE}" type="slidenum">
              <a:rPr lang="en-US" smtClean="0"/>
              <a:t>‹N›</a:t>
            </a:fld>
            <a:endParaRPr lang="en-US"/>
          </a:p>
        </p:txBody>
      </p:sp>
    </p:spTree>
    <p:extLst>
      <p:ext uri="{BB962C8B-B14F-4D97-AF65-F5344CB8AC3E}">
        <p14:creationId xmlns:p14="http://schemas.microsoft.com/office/powerpoint/2010/main" val="26352537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BAC1C-A332-4BA5-8C9C-FE0396C81619}"/>
              </a:ext>
            </a:extLst>
          </p:cNvPr>
          <p:cNvSpPr>
            <a:spLocks noGrp="1"/>
          </p:cNvSpPr>
          <p:nvPr>
            <p:ph type="title"/>
          </p:nvPr>
        </p:nvSpPr>
        <p:spPr>
          <a:xfrm>
            <a:off x="517870" y="978408"/>
            <a:ext cx="5020056" cy="4870974"/>
          </a:xfrm>
        </p:spPr>
        <p:txBody>
          <a:bodyPr anchor="t">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0D8D137-710E-4125-B5E9-F63E7F1C9C9D}"/>
              </a:ext>
            </a:extLst>
          </p:cNvPr>
          <p:cNvSpPr>
            <a:spLocks noGrp="1"/>
          </p:cNvSpPr>
          <p:nvPr>
            <p:ph type="body" idx="1"/>
          </p:nvPr>
        </p:nvSpPr>
        <p:spPr>
          <a:xfrm>
            <a:off x="6662167" y="3566639"/>
            <a:ext cx="5021183" cy="2279979"/>
          </a:xfrm>
        </p:spPr>
        <p:txBody>
          <a:bodyPr anchor="b">
            <a:normAutofit/>
          </a:bodyPr>
          <a:lstStyle>
            <a:lvl1pPr marL="0" indent="0">
              <a:buNone/>
              <a:defRPr sz="2200" i="1">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5480C5-E9A6-425E-B050-03E444BE92C9}"/>
              </a:ext>
            </a:extLst>
          </p:cNvPr>
          <p:cNvSpPr>
            <a:spLocks noGrp="1"/>
          </p:cNvSpPr>
          <p:nvPr>
            <p:ph type="dt" sz="half" idx="10"/>
          </p:nvPr>
        </p:nvSpPr>
        <p:spPr/>
        <p:txBody>
          <a:bodyPr/>
          <a:lstStyle/>
          <a:p>
            <a:fld id="{5AE9748B-ADD6-4C5A-8C2A-A39721276E74}" type="datetime1">
              <a:rPr lang="en-US" smtClean="0"/>
              <a:t>11/7/2024</a:t>
            </a:fld>
            <a:endParaRPr lang="en-US"/>
          </a:p>
        </p:txBody>
      </p:sp>
      <p:sp>
        <p:nvSpPr>
          <p:cNvPr id="5" name="Footer Placeholder 4">
            <a:extLst>
              <a:ext uri="{FF2B5EF4-FFF2-40B4-BE49-F238E27FC236}">
                <a16:creationId xmlns:a16="http://schemas.microsoft.com/office/drawing/2014/main" id="{951B4831-6C0B-4E0B-A341-91E4C5D36B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F011EE6-252D-46DD-94DF-C42657EF2CD9}"/>
              </a:ext>
            </a:extLst>
          </p:cNvPr>
          <p:cNvSpPr>
            <a:spLocks noGrp="1"/>
          </p:cNvSpPr>
          <p:nvPr>
            <p:ph type="sldNum" sz="quarter" idx="12"/>
          </p:nvPr>
        </p:nvSpPr>
        <p:spPr/>
        <p:txBody>
          <a:bodyPr/>
          <a:lstStyle/>
          <a:p>
            <a:fld id="{DFDF98CC-160E-494C-8C3C-8CDC5FA257DE}" type="slidenum">
              <a:rPr lang="en-US" smtClean="0"/>
              <a:t>‹N›</a:t>
            </a:fld>
            <a:endParaRPr lang="en-US"/>
          </a:p>
        </p:txBody>
      </p:sp>
    </p:spTree>
    <p:extLst>
      <p:ext uri="{BB962C8B-B14F-4D97-AF65-F5344CB8AC3E}">
        <p14:creationId xmlns:p14="http://schemas.microsoft.com/office/powerpoint/2010/main" val="25588781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4B06-C54A-4B7B-B6D1-436428EAF8E2}"/>
              </a:ext>
            </a:extLst>
          </p:cNvPr>
          <p:cNvSpPr>
            <a:spLocks noGrp="1"/>
          </p:cNvSpPr>
          <p:nvPr>
            <p:ph type="title"/>
          </p:nvPr>
        </p:nvSpPr>
        <p:spPr>
          <a:xfrm>
            <a:off x="517870" y="978408"/>
            <a:ext cx="5021182" cy="520769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5723919-9A2F-4D97-8F31-6E35BD5975B0}"/>
              </a:ext>
            </a:extLst>
          </p:cNvPr>
          <p:cNvSpPr>
            <a:spLocks noGrp="1"/>
          </p:cNvSpPr>
          <p:nvPr>
            <p:ph sz="half" idx="1"/>
          </p:nvPr>
        </p:nvSpPr>
        <p:spPr>
          <a:xfrm>
            <a:off x="6063049" y="969264"/>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F8DA345-F684-4BAA-A22C-E725B3A6037F}"/>
              </a:ext>
            </a:extLst>
          </p:cNvPr>
          <p:cNvSpPr>
            <a:spLocks noGrp="1"/>
          </p:cNvSpPr>
          <p:nvPr>
            <p:ph sz="half" idx="2"/>
          </p:nvPr>
        </p:nvSpPr>
        <p:spPr>
          <a:xfrm>
            <a:off x="6063049" y="3621849"/>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399C52-9753-45D8-9646-CF31BB01577C}"/>
              </a:ext>
            </a:extLst>
          </p:cNvPr>
          <p:cNvSpPr>
            <a:spLocks noGrp="1"/>
          </p:cNvSpPr>
          <p:nvPr>
            <p:ph type="dt" sz="half" idx="10"/>
          </p:nvPr>
        </p:nvSpPr>
        <p:spPr/>
        <p:txBody>
          <a:bodyPr/>
          <a:lstStyle/>
          <a:p>
            <a:fld id="{7241FB0F-3C5C-4949-B933-9C7E511ED094}" type="datetime1">
              <a:rPr lang="en-US" smtClean="0"/>
              <a:t>11/7/2024</a:t>
            </a:fld>
            <a:endParaRPr lang="en-US"/>
          </a:p>
        </p:txBody>
      </p:sp>
      <p:sp>
        <p:nvSpPr>
          <p:cNvPr id="6" name="Footer Placeholder 5">
            <a:extLst>
              <a:ext uri="{FF2B5EF4-FFF2-40B4-BE49-F238E27FC236}">
                <a16:creationId xmlns:a16="http://schemas.microsoft.com/office/drawing/2014/main" id="{C2F95E57-622C-4199-940E-F5462E1AC44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01B7592-00E8-41EF-B749-2A5EA8E460DA}"/>
              </a:ext>
            </a:extLst>
          </p:cNvPr>
          <p:cNvSpPr>
            <a:spLocks noGrp="1"/>
          </p:cNvSpPr>
          <p:nvPr>
            <p:ph type="sldNum" sz="quarter" idx="12"/>
          </p:nvPr>
        </p:nvSpPr>
        <p:spPr/>
        <p:txBody>
          <a:bodyPr/>
          <a:lstStyle/>
          <a:p>
            <a:fld id="{DFDF98CC-160E-494C-8C3C-8CDC5FA257DE}" type="slidenum">
              <a:rPr lang="en-US" smtClean="0"/>
              <a:t>‹N›</a:t>
            </a:fld>
            <a:endParaRPr lang="en-US"/>
          </a:p>
        </p:txBody>
      </p:sp>
    </p:spTree>
    <p:extLst>
      <p:ext uri="{BB962C8B-B14F-4D97-AF65-F5344CB8AC3E}">
        <p14:creationId xmlns:p14="http://schemas.microsoft.com/office/powerpoint/2010/main" val="26575824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2291277-967B-4176-B40B-9EC360626994}"/>
              </a:ext>
            </a:extLst>
          </p:cNvPr>
          <p:cNvSpPr/>
          <p:nvPr/>
        </p:nvSpPr>
        <p:spPr>
          <a:xfrm>
            <a:off x="517869"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a:ln w="0"/>
              <a:solidFill>
                <a:schemeClr val="tx1"/>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FCB11C00-F7CB-4484-807A-D12745CD3CC8}"/>
              </a:ext>
            </a:extLst>
          </p:cNvPr>
          <p:cNvSpPr>
            <a:spLocks noGrp="1"/>
          </p:cNvSpPr>
          <p:nvPr>
            <p:ph type="title"/>
          </p:nvPr>
        </p:nvSpPr>
        <p:spPr>
          <a:xfrm>
            <a:off x="517869" y="978119"/>
            <a:ext cx="11165481" cy="107305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FAAA6E-E243-48B3-9585-3C1420B3E19F}"/>
              </a:ext>
            </a:extLst>
          </p:cNvPr>
          <p:cNvSpPr>
            <a:spLocks noGrp="1"/>
          </p:cNvSpPr>
          <p:nvPr>
            <p:ph type="body" idx="1"/>
          </p:nvPr>
        </p:nvSpPr>
        <p:spPr>
          <a:xfrm>
            <a:off x="517870" y="2178908"/>
            <a:ext cx="5020056"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D01B8-0F2E-41A4-B21C-334393F6A677}"/>
              </a:ext>
            </a:extLst>
          </p:cNvPr>
          <p:cNvSpPr>
            <a:spLocks noGrp="1"/>
          </p:cNvSpPr>
          <p:nvPr>
            <p:ph sz="half" idx="2"/>
          </p:nvPr>
        </p:nvSpPr>
        <p:spPr>
          <a:xfrm>
            <a:off x="517870" y="2876085"/>
            <a:ext cx="5020056"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89B23F-3E60-415A-9CE7-0928B5CFB2B3}"/>
              </a:ext>
            </a:extLst>
          </p:cNvPr>
          <p:cNvSpPr>
            <a:spLocks noGrp="1"/>
          </p:cNvSpPr>
          <p:nvPr>
            <p:ph type="body" sz="quarter" idx="3"/>
          </p:nvPr>
        </p:nvSpPr>
        <p:spPr>
          <a:xfrm>
            <a:off x="6662168" y="2178908"/>
            <a:ext cx="5021182"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223446-0CDC-402B-8D71-D9D29F6DFFCC}"/>
              </a:ext>
            </a:extLst>
          </p:cNvPr>
          <p:cNvSpPr>
            <a:spLocks noGrp="1"/>
          </p:cNvSpPr>
          <p:nvPr>
            <p:ph sz="quarter" idx="4"/>
          </p:nvPr>
        </p:nvSpPr>
        <p:spPr>
          <a:xfrm>
            <a:off x="6662168" y="2876085"/>
            <a:ext cx="5021182"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02B77D3-C6EC-4FFD-9E10-24E1AC542019}"/>
              </a:ext>
            </a:extLst>
          </p:cNvPr>
          <p:cNvSpPr>
            <a:spLocks noGrp="1"/>
          </p:cNvSpPr>
          <p:nvPr>
            <p:ph type="dt" sz="half" idx="10"/>
          </p:nvPr>
        </p:nvSpPr>
        <p:spPr>
          <a:xfrm>
            <a:off x="517870" y="6420414"/>
            <a:ext cx="2743200" cy="365125"/>
          </a:xfrm>
        </p:spPr>
        <p:txBody>
          <a:bodyPr/>
          <a:lstStyle/>
          <a:p>
            <a:fld id="{C2F01D58-E949-4BCB-829A-BBF80E38D59C}" type="datetime1">
              <a:rPr lang="en-US" smtClean="0"/>
              <a:t>11/7/2024</a:t>
            </a:fld>
            <a:endParaRPr lang="en-US"/>
          </a:p>
        </p:txBody>
      </p:sp>
      <p:sp>
        <p:nvSpPr>
          <p:cNvPr id="8" name="Footer Placeholder 7">
            <a:extLst>
              <a:ext uri="{FF2B5EF4-FFF2-40B4-BE49-F238E27FC236}">
                <a16:creationId xmlns:a16="http://schemas.microsoft.com/office/drawing/2014/main" id="{209DF31B-BD07-4DC2-95C2-B77E51AAEFF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54CE5A-3A0A-4AAB-81D2-F1C20636E54C}"/>
              </a:ext>
            </a:extLst>
          </p:cNvPr>
          <p:cNvSpPr>
            <a:spLocks noGrp="1"/>
          </p:cNvSpPr>
          <p:nvPr>
            <p:ph type="sldNum" sz="quarter" idx="12"/>
          </p:nvPr>
        </p:nvSpPr>
        <p:spPr/>
        <p:txBody>
          <a:bodyPr/>
          <a:lstStyle/>
          <a:p>
            <a:fld id="{DFDF98CC-160E-494C-8C3C-8CDC5FA257DE}" type="slidenum">
              <a:rPr lang="en-US" smtClean="0"/>
              <a:t>‹N›</a:t>
            </a:fld>
            <a:endParaRPr lang="en-US"/>
          </a:p>
        </p:txBody>
      </p:sp>
    </p:spTree>
    <p:extLst>
      <p:ext uri="{BB962C8B-B14F-4D97-AF65-F5344CB8AC3E}">
        <p14:creationId xmlns:p14="http://schemas.microsoft.com/office/powerpoint/2010/main" val="560899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216B8-52AB-412B-BBE7-B6BE698FA29B}"/>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BF779C3-9D19-467E-A5D2-0920834DA13C}"/>
              </a:ext>
            </a:extLst>
          </p:cNvPr>
          <p:cNvSpPr>
            <a:spLocks noGrp="1"/>
          </p:cNvSpPr>
          <p:nvPr>
            <p:ph type="dt" sz="half" idx="10"/>
          </p:nvPr>
        </p:nvSpPr>
        <p:spPr/>
        <p:txBody>
          <a:bodyPr/>
          <a:lstStyle/>
          <a:p>
            <a:fld id="{FF10A846-0DA4-4D92-9BF1-DE8C52C1F4DF}" type="datetime1">
              <a:rPr lang="en-US" smtClean="0"/>
              <a:t>11/7/2024</a:t>
            </a:fld>
            <a:endParaRPr lang="en-US"/>
          </a:p>
        </p:txBody>
      </p:sp>
      <p:sp>
        <p:nvSpPr>
          <p:cNvPr id="4" name="Footer Placeholder 3">
            <a:extLst>
              <a:ext uri="{FF2B5EF4-FFF2-40B4-BE49-F238E27FC236}">
                <a16:creationId xmlns:a16="http://schemas.microsoft.com/office/drawing/2014/main" id="{8E272BB4-C8D8-4F74-9677-5AC979932A7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596B49B8-779F-4492-ABD9-96F0D042AC41}"/>
              </a:ext>
            </a:extLst>
          </p:cNvPr>
          <p:cNvSpPr>
            <a:spLocks noGrp="1"/>
          </p:cNvSpPr>
          <p:nvPr>
            <p:ph type="sldNum" sz="quarter" idx="12"/>
          </p:nvPr>
        </p:nvSpPr>
        <p:spPr/>
        <p:txBody>
          <a:bodyPr/>
          <a:lstStyle/>
          <a:p>
            <a:fld id="{DFDF98CC-160E-494C-8C3C-8CDC5FA257DE}" type="slidenum">
              <a:rPr lang="en-US" smtClean="0"/>
              <a:t>‹N›</a:t>
            </a:fld>
            <a:endParaRPr lang="en-US"/>
          </a:p>
        </p:txBody>
      </p:sp>
    </p:spTree>
    <p:extLst>
      <p:ext uri="{BB962C8B-B14F-4D97-AF65-F5344CB8AC3E}">
        <p14:creationId xmlns:p14="http://schemas.microsoft.com/office/powerpoint/2010/main" val="2037979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B976BF-9339-48D6-881A-280D15492E05}"/>
              </a:ext>
            </a:extLst>
          </p:cNvPr>
          <p:cNvSpPr>
            <a:spLocks noGrp="1"/>
          </p:cNvSpPr>
          <p:nvPr>
            <p:ph type="dt" sz="half" idx="10"/>
          </p:nvPr>
        </p:nvSpPr>
        <p:spPr/>
        <p:txBody>
          <a:bodyPr/>
          <a:lstStyle/>
          <a:p>
            <a:fld id="{E9412331-4A9C-472F-A7FA-968157338839}" type="datetime1">
              <a:rPr lang="en-US" smtClean="0"/>
              <a:t>11/7/2024</a:t>
            </a:fld>
            <a:endParaRPr lang="en-US"/>
          </a:p>
        </p:txBody>
      </p:sp>
      <p:sp>
        <p:nvSpPr>
          <p:cNvPr id="3" name="Footer Placeholder 2">
            <a:extLst>
              <a:ext uri="{FF2B5EF4-FFF2-40B4-BE49-F238E27FC236}">
                <a16:creationId xmlns:a16="http://schemas.microsoft.com/office/drawing/2014/main" id="{45277605-C9C8-432E-9662-D7D410B151D5}"/>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522432B6-4A12-46EF-98A7-B5D50BD516F0}"/>
              </a:ext>
            </a:extLst>
          </p:cNvPr>
          <p:cNvSpPr>
            <a:spLocks noGrp="1"/>
          </p:cNvSpPr>
          <p:nvPr>
            <p:ph type="sldNum" sz="quarter" idx="12"/>
          </p:nvPr>
        </p:nvSpPr>
        <p:spPr/>
        <p:txBody>
          <a:bodyPr/>
          <a:lstStyle/>
          <a:p>
            <a:fld id="{DFDF98CC-160E-494C-8C3C-8CDC5FA257DE}" type="slidenum">
              <a:rPr lang="en-US" smtClean="0"/>
              <a:t>‹N›</a:t>
            </a:fld>
            <a:endParaRPr lang="en-US"/>
          </a:p>
        </p:txBody>
      </p:sp>
    </p:spTree>
    <p:extLst>
      <p:ext uri="{BB962C8B-B14F-4D97-AF65-F5344CB8AC3E}">
        <p14:creationId xmlns:p14="http://schemas.microsoft.com/office/powerpoint/2010/main" val="3746709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F191C-AF68-4230-A7B2-F8F07B486EDC}"/>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58F9F11-5FCF-4D7E-BA51-38CB84277DC9}"/>
              </a:ext>
            </a:extLst>
          </p:cNvPr>
          <p:cNvSpPr>
            <a:spLocks noGrp="1"/>
          </p:cNvSpPr>
          <p:nvPr>
            <p:ph idx="1"/>
          </p:nvPr>
        </p:nvSpPr>
        <p:spPr>
          <a:xfrm>
            <a:off x="6653182" y="987423"/>
            <a:ext cx="5020948"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73B519B-06C0-41BC-95FB-FB1FE436375E}"/>
              </a:ext>
            </a:extLst>
          </p:cNvPr>
          <p:cNvSpPr>
            <a:spLocks noGrp="1"/>
          </p:cNvSpPr>
          <p:nvPr>
            <p:ph type="body" sz="half" idx="2"/>
          </p:nvPr>
        </p:nvSpPr>
        <p:spPr>
          <a:xfrm>
            <a:off x="517870" y="3361038"/>
            <a:ext cx="5020948" cy="2507949"/>
          </a:xfrm>
        </p:spPr>
        <p:txBody>
          <a:bodyPr>
            <a:normAutofit/>
          </a:bodyPr>
          <a:lstStyle>
            <a:lvl1pPr marL="0" indent="0">
              <a:buNone/>
              <a:defRPr sz="24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B8B70C-015C-4832-AFF6-D033E022746B}"/>
              </a:ext>
            </a:extLst>
          </p:cNvPr>
          <p:cNvSpPr>
            <a:spLocks noGrp="1"/>
          </p:cNvSpPr>
          <p:nvPr>
            <p:ph type="dt" sz="half" idx="10"/>
          </p:nvPr>
        </p:nvSpPr>
        <p:spPr/>
        <p:txBody>
          <a:bodyPr/>
          <a:lstStyle/>
          <a:p>
            <a:fld id="{A2197F3D-ED52-43FD-A26D-318B71534485}" type="datetime1">
              <a:rPr lang="en-US" smtClean="0"/>
              <a:t>11/7/2024</a:t>
            </a:fld>
            <a:endParaRPr lang="en-US"/>
          </a:p>
        </p:txBody>
      </p:sp>
      <p:sp>
        <p:nvSpPr>
          <p:cNvPr id="6" name="Footer Placeholder 5">
            <a:extLst>
              <a:ext uri="{FF2B5EF4-FFF2-40B4-BE49-F238E27FC236}">
                <a16:creationId xmlns:a16="http://schemas.microsoft.com/office/drawing/2014/main" id="{BEF1A6FB-8C14-46D1-90A5-0FF11DE7863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782C585-6FA1-4E94-9C1C-A1DEDE551086}"/>
              </a:ext>
            </a:extLst>
          </p:cNvPr>
          <p:cNvSpPr>
            <a:spLocks noGrp="1"/>
          </p:cNvSpPr>
          <p:nvPr>
            <p:ph type="sldNum" sz="quarter" idx="12"/>
          </p:nvPr>
        </p:nvSpPr>
        <p:spPr/>
        <p:txBody>
          <a:bodyPr/>
          <a:lstStyle/>
          <a:p>
            <a:fld id="{DFDF98CC-160E-494C-8C3C-8CDC5FA257DE}" type="slidenum">
              <a:rPr lang="en-US" smtClean="0"/>
              <a:t>‹N›</a:t>
            </a:fld>
            <a:endParaRPr lang="en-US"/>
          </a:p>
        </p:txBody>
      </p:sp>
    </p:spTree>
    <p:extLst>
      <p:ext uri="{BB962C8B-B14F-4D97-AF65-F5344CB8AC3E}">
        <p14:creationId xmlns:p14="http://schemas.microsoft.com/office/powerpoint/2010/main" val="3814855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98B43-D1CE-43F4-A367-EF1FE9688913}"/>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2B73978-8CDF-4C0E-ABA1-7291A0347362}"/>
              </a:ext>
            </a:extLst>
          </p:cNvPr>
          <p:cNvSpPr>
            <a:spLocks noGrp="1"/>
          </p:cNvSpPr>
          <p:nvPr>
            <p:ph type="pic" idx="1"/>
          </p:nvPr>
        </p:nvSpPr>
        <p:spPr>
          <a:xfrm>
            <a:off x="6662168" y="987425"/>
            <a:ext cx="5027005"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45BECC62-ED45-451E-BEC5-A03C6A554D26}"/>
              </a:ext>
            </a:extLst>
          </p:cNvPr>
          <p:cNvSpPr>
            <a:spLocks noGrp="1"/>
          </p:cNvSpPr>
          <p:nvPr>
            <p:ph type="body" sz="half" idx="2"/>
          </p:nvPr>
        </p:nvSpPr>
        <p:spPr>
          <a:xfrm>
            <a:off x="517870" y="3340442"/>
            <a:ext cx="5020948" cy="2528545"/>
          </a:xfrm>
        </p:spPr>
        <p:txBody>
          <a:bodyPr>
            <a:normAutofit/>
          </a:bodyPr>
          <a:lstStyle>
            <a:lvl1pPr marL="0" indent="0">
              <a:buNone/>
              <a:defRPr sz="22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1A7A86-B983-4315-9312-936B4FCF75FE}"/>
              </a:ext>
            </a:extLst>
          </p:cNvPr>
          <p:cNvSpPr>
            <a:spLocks noGrp="1"/>
          </p:cNvSpPr>
          <p:nvPr>
            <p:ph type="dt" sz="half" idx="10"/>
          </p:nvPr>
        </p:nvSpPr>
        <p:spPr/>
        <p:txBody>
          <a:bodyPr/>
          <a:lstStyle/>
          <a:p>
            <a:fld id="{3D291FA4-6264-4BB8-B3B5-77711EED2D82}" type="datetime1">
              <a:rPr lang="en-US" smtClean="0"/>
              <a:t>11/7/2024</a:t>
            </a:fld>
            <a:endParaRPr lang="en-US"/>
          </a:p>
        </p:txBody>
      </p:sp>
      <p:sp>
        <p:nvSpPr>
          <p:cNvPr id="6" name="Footer Placeholder 5">
            <a:extLst>
              <a:ext uri="{FF2B5EF4-FFF2-40B4-BE49-F238E27FC236}">
                <a16:creationId xmlns:a16="http://schemas.microsoft.com/office/drawing/2014/main" id="{1E2E88C0-25A5-46F9-AB35-EAD50E6B913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A0F9EA8-45AD-478E-8606-9328245BC8A6}"/>
              </a:ext>
            </a:extLst>
          </p:cNvPr>
          <p:cNvSpPr>
            <a:spLocks noGrp="1"/>
          </p:cNvSpPr>
          <p:nvPr>
            <p:ph type="sldNum" sz="quarter" idx="12"/>
          </p:nvPr>
        </p:nvSpPr>
        <p:spPr/>
        <p:txBody>
          <a:bodyPr/>
          <a:lstStyle/>
          <a:p>
            <a:fld id="{DFDF98CC-160E-494C-8C3C-8CDC5FA257DE}" type="slidenum">
              <a:rPr lang="en-US" smtClean="0"/>
              <a:t>‹N›</a:t>
            </a:fld>
            <a:endParaRPr lang="en-US"/>
          </a:p>
        </p:txBody>
      </p:sp>
    </p:spTree>
    <p:extLst>
      <p:ext uri="{BB962C8B-B14F-4D97-AF65-F5344CB8AC3E}">
        <p14:creationId xmlns:p14="http://schemas.microsoft.com/office/powerpoint/2010/main" val="22270386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1AD20-E240-4E6F-AF91-689F7AEEE33A}"/>
              </a:ext>
            </a:extLst>
          </p:cNvPr>
          <p:cNvSpPr>
            <a:spLocks noGrp="1"/>
          </p:cNvSpPr>
          <p:nvPr>
            <p:ph type="title"/>
          </p:nvPr>
        </p:nvSpPr>
        <p:spPr>
          <a:xfrm>
            <a:off x="517870" y="978408"/>
            <a:ext cx="5021182" cy="4870457"/>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2E78801-35D1-4C19-BC2B-EAC7EE917E73}"/>
              </a:ext>
            </a:extLst>
          </p:cNvPr>
          <p:cNvSpPr>
            <a:spLocks noGrp="1"/>
          </p:cNvSpPr>
          <p:nvPr>
            <p:ph type="body" idx="1"/>
          </p:nvPr>
        </p:nvSpPr>
        <p:spPr>
          <a:xfrm>
            <a:off x="6662168" y="969264"/>
            <a:ext cx="5021182" cy="48704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1282A45-C5B9-4575-8E28-A35767B4D71C}"/>
              </a:ext>
            </a:extLst>
          </p:cNvPr>
          <p:cNvSpPr>
            <a:spLocks noGrp="1"/>
          </p:cNvSpPr>
          <p:nvPr>
            <p:ph type="dt" sz="half" idx="2"/>
          </p:nvPr>
        </p:nvSpPr>
        <p:spPr>
          <a:xfrm>
            <a:off x="517870" y="6420414"/>
            <a:ext cx="2743200" cy="365125"/>
          </a:xfrm>
          <a:prstGeom prst="rect">
            <a:avLst/>
          </a:prstGeom>
        </p:spPr>
        <p:txBody>
          <a:bodyPr vert="horz" lIns="91440" tIns="45720" rIns="91440" bIns="45720" rtlCol="0" anchor="ctr"/>
          <a:lstStyle>
            <a:lvl1pPr algn="l">
              <a:defRPr sz="900">
                <a:solidFill>
                  <a:schemeClr val="tx1"/>
                </a:solidFill>
              </a:defRPr>
            </a:lvl1pPr>
          </a:lstStyle>
          <a:p>
            <a:fld id="{E7F6A1D9-D323-4F4E-8655-25E2D32CE742}" type="datetime1">
              <a:rPr lang="en-US" smtClean="0"/>
              <a:t>11/7/2024</a:t>
            </a:fld>
            <a:endParaRPr lang="en-US"/>
          </a:p>
        </p:txBody>
      </p:sp>
      <p:sp>
        <p:nvSpPr>
          <p:cNvPr id="5" name="Footer Placeholder 4">
            <a:extLst>
              <a:ext uri="{FF2B5EF4-FFF2-40B4-BE49-F238E27FC236}">
                <a16:creationId xmlns:a16="http://schemas.microsoft.com/office/drawing/2014/main" id="{2E9D0933-AA03-4018-8E37-004CFB9F61D6}"/>
              </a:ext>
            </a:extLst>
          </p:cNvPr>
          <p:cNvSpPr>
            <a:spLocks noGrp="1"/>
          </p:cNvSpPr>
          <p:nvPr>
            <p:ph type="ftr" sz="quarter" idx="3"/>
          </p:nvPr>
        </p:nvSpPr>
        <p:spPr>
          <a:xfrm>
            <a:off x="517870" y="97713"/>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F282A-DF4A-4A2D-9672-8F0F770A3F1A}"/>
              </a:ext>
            </a:extLst>
          </p:cNvPr>
          <p:cNvSpPr>
            <a:spLocks noGrp="1"/>
          </p:cNvSpPr>
          <p:nvPr>
            <p:ph type="sldNum" sz="quarter" idx="4"/>
          </p:nvPr>
        </p:nvSpPr>
        <p:spPr>
          <a:xfrm>
            <a:off x="11454317" y="6420414"/>
            <a:ext cx="637909" cy="365125"/>
          </a:xfrm>
          <a:prstGeom prst="rect">
            <a:avLst/>
          </a:prstGeom>
        </p:spPr>
        <p:txBody>
          <a:bodyPr vert="horz" lIns="91440" tIns="45720" rIns="91440" bIns="45720" rtlCol="0" anchor="ctr"/>
          <a:lstStyle>
            <a:lvl1pPr algn="r">
              <a:defRPr sz="900">
                <a:solidFill>
                  <a:schemeClr val="tx1"/>
                </a:solidFill>
              </a:defRPr>
            </a:lvl1pPr>
          </a:lstStyle>
          <a:p>
            <a:fld id="{DFDF98CC-160E-494C-8C3C-8CDC5FA257DE}" type="slidenum">
              <a:rPr lang="en-US" smtClean="0"/>
              <a:pPr/>
              <a:t>‹N›</a:t>
            </a:fld>
            <a:endParaRPr lang="en-US" dirty="0"/>
          </a:p>
        </p:txBody>
      </p:sp>
      <p:sp>
        <p:nvSpPr>
          <p:cNvPr id="14" name="Rectangle 13">
            <a:extLst>
              <a:ext uri="{FF2B5EF4-FFF2-40B4-BE49-F238E27FC236}">
                <a16:creationId xmlns:a16="http://schemas.microsoft.com/office/drawing/2014/main" id="{ADE57300-C7FF-4578-99A0-42B0295B123C}"/>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B8F8250-7A81-4A19-87AD-FFB2CE4E39A5}"/>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99F38FC-2DEA-2647-C409-EF75720C1017}"/>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21122271"/>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hf sldNum="0" hdr="0" ftr="0" dt="0"/>
  <p:txStyles>
    <p:titleStyle>
      <a:lvl1pPr algn="l" defTabSz="914400" rtl="0" eaLnBrk="1" latinLnBrk="0" hangingPunct="1">
        <a:lnSpc>
          <a:spcPct val="100000"/>
        </a:lnSpc>
        <a:spcBef>
          <a:spcPct val="0"/>
        </a:spcBef>
        <a:buNone/>
        <a:defRPr sz="5400" b="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274320" indent="-27432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27432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548640" indent="-27432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54864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2"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cxnSp>
        <p:nvCxnSpPr>
          <p:cNvPr id="73" name="Straight Connector 10">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74" name="Picture 3" descr="Rampa di scale con corrimano di metallo">
            <a:extLst>
              <a:ext uri="{FF2B5EF4-FFF2-40B4-BE49-F238E27FC236}">
                <a16:creationId xmlns:a16="http://schemas.microsoft.com/office/drawing/2014/main" id="{9646A823-AB18-6BFB-21B0-18714092CE8C}"/>
              </a:ext>
            </a:extLst>
          </p:cNvPr>
          <p:cNvPicPr>
            <a:picLocks noChangeAspect="1"/>
          </p:cNvPicPr>
          <p:nvPr/>
        </p:nvPicPr>
        <p:blipFill>
          <a:blip r:embed="rId2"/>
          <a:srcRect t="15730"/>
          <a:stretch/>
        </p:blipFill>
        <p:spPr>
          <a:xfrm>
            <a:off x="20" y="10"/>
            <a:ext cx="12191979" cy="6857990"/>
          </a:xfrm>
          <a:prstGeom prst="rect">
            <a:avLst/>
          </a:prstGeom>
        </p:spPr>
      </p:pic>
      <p:sp>
        <p:nvSpPr>
          <p:cNvPr id="75" name="Rectangle 12">
            <a:extLst>
              <a:ext uri="{FF2B5EF4-FFF2-40B4-BE49-F238E27FC236}">
                <a16:creationId xmlns:a16="http://schemas.microsoft.com/office/drawing/2014/main" id="{AAB476BF-4EE2-5243-CABB-6CC72C39BF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507179" y="173181"/>
            <a:ext cx="6858002" cy="6511640"/>
          </a:xfrm>
          <a:prstGeom prst="rect">
            <a:avLst/>
          </a:prstGeom>
          <a:gradFill>
            <a:gsLst>
              <a:gs pos="0">
                <a:schemeClr val="bg1">
                  <a:alpha val="0"/>
                </a:schemeClr>
              </a:gs>
              <a:gs pos="46000">
                <a:schemeClr val="bg1">
                  <a:alpha val="30000"/>
                </a:schemeClr>
              </a:gs>
              <a:gs pos="26000">
                <a:schemeClr val="bg1">
                  <a:alpha val="17000"/>
                </a:schemeClr>
              </a:gs>
              <a:gs pos="100000">
                <a:schemeClr val="bg1">
                  <a:alpha val="4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olo 1">
            <a:extLst>
              <a:ext uri="{FF2B5EF4-FFF2-40B4-BE49-F238E27FC236}">
                <a16:creationId xmlns:a16="http://schemas.microsoft.com/office/drawing/2014/main" id="{3545BDBF-9834-B569-91EA-D4C391B9F745}"/>
              </a:ext>
            </a:extLst>
          </p:cNvPr>
          <p:cNvSpPr>
            <a:spLocks noGrp="1"/>
          </p:cNvSpPr>
          <p:nvPr>
            <p:ph type="ctrTitle"/>
          </p:nvPr>
        </p:nvSpPr>
        <p:spPr>
          <a:xfrm>
            <a:off x="7306780" y="978409"/>
            <a:ext cx="4496529" cy="3678268"/>
          </a:xfrm>
        </p:spPr>
        <p:txBody>
          <a:bodyPr anchor="t">
            <a:normAutofit/>
          </a:bodyPr>
          <a:lstStyle/>
          <a:p>
            <a:r>
              <a:rPr lang="it-IT" sz="6000"/>
              <a:t>ELEVATOR in NuSMV</a:t>
            </a:r>
          </a:p>
        </p:txBody>
      </p:sp>
      <p:sp>
        <p:nvSpPr>
          <p:cNvPr id="3" name="Sottotitolo 2">
            <a:extLst>
              <a:ext uri="{FF2B5EF4-FFF2-40B4-BE49-F238E27FC236}">
                <a16:creationId xmlns:a16="http://schemas.microsoft.com/office/drawing/2014/main" id="{2AF154B6-672B-774F-27E8-46B0B784B1C4}"/>
              </a:ext>
            </a:extLst>
          </p:cNvPr>
          <p:cNvSpPr>
            <a:spLocks noGrp="1"/>
          </p:cNvSpPr>
          <p:nvPr>
            <p:ph type="subTitle" idx="1"/>
          </p:nvPr>
        </p:nvSpPr>
        <p:spPr>
          <a:xfrm>
            <a:off x="7303288" y="4729138"/>
            <a:ext cx="4488812" cy="1150453"/>
          </a:xfrm>
        </p:spPr>
        <p:txBody>
          <a:bodyPr anchor="b">
            <a:normAutofit/>
          </a:bodyPr>
          <a:lstStyle/>
          <a:p>
            <a:r>
              <a:rPr lang="it-IT" dirty="0"/>
              <a:t>Fontana Emanuele</a:t>
            </a:r>
          </a:p>
        </p:txBody>
      </p:sp>
      <p:sp>
        <p:nvSpPr>
          <p:cNvPr id="76" name="Rectangle 14">
            <a:extLst>
              <a:ext uri="{FF2B5EF4-FFF2-40B4-BE49-F238E27FC236}">
                <a16:creationId xmlns:a16="http://schemas.microsoft.com/office/drawing/2014/main" id="{20D28EA4-6F96-F7C6-1D07-5BA5C27387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6781" y="508090"/>
            <a:ext cx="4492754"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77" name="Rectangle 16">
            <a:extLst>
              <a:ext uri="{FF2B5EF4-FFF2-40B4-BE49-F238E27FC236}">
                <a16:creationId xmlns:a16="http://schemas.microsoft.com/office/drawing/2014/main" id="{FDFF93C5-0576-D227-80A7-4CFBA8791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10119" y="6209925"/>
            <a:ext cx="4492754"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428157565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E17AA97-89A7-45C1-B813-BFF6C23D7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olo 1">
            <a:extLst>
              <a:ext uri="{FF2B5EF4-FFF2-40B4-BE49-F238E27FC236}">
                <a16:creationId xmlns:a16="http://schemas.microsoft.com/office/drawing/2014/main" id="{5FD9CAEF-B717-5E1D-A63F-9A22D606B318}"/>
              </a:ext>
            </a:extLst>
          </p:cNvPr>
          <p:cNvSpPr>
            <a:spLocks noGrp="1"/>
          </p:cNvSpPr>
          <p:nvPr>
            <p:ph type="title"/>
          </p:nvPr>
        </p:nvSpPr>
        <p:spPr>
          <a:xfrm>
            <a:off x="517870" y="976159"/>
            <a:ext cx="5021183" cy="5371793"/>
          </a:xfrm>
        </p:spPr>
        <p:txBody>
          <a:bodyPr>
            <a:normAutofit/>
          </a:bodyPr>
          <a:lstStyle/>
          <a:p>
            <a:r>
              <a:rPr lang="it-IT"/>
              <a:t>What is temporal logic?</a:t>
            </a:r>
            <a:endParaRPr lang="it-IT" dirty="0"/>
          </a:p>
        </p:txBody>
      </p:sp>
      <p:sp>
        <p:nvSpPr>
          <p:cNvPr id="39" name="Segnaposto contenuto 2">
            <a:extLst>
              <a:ext uri="{FF2B5EF4-FFF2-40B4-BE49-F238E27FC236}">
                <a16:creationId xmlns:a16="http://schemas.microsoft.com/office/drawing/2014/main" id="{CC8837E8-E43E-3121-77BF-07D26558C386}"/>
              </a:ext>
            </a:extLst>
          </p:cNvPr>
          <p:cNvSpPr>
            <a:spLocks noGrp="1"/>
          </p:cNvSpPr>
          <p:nvPr>
            <p:ph idx="1"/>
          </p:nvPr>
        </p:nvSpPr>
        <p:spPr>
          <a:xfrm>
            <a:off x="6662168" y="976160"/>
            <a:ext cx="4945183" cy="5371793"/>
          </a:xfrm>
        </p:spPr>
        <p:txBody>
          <a:bodyPr>
            <a:normAutofit/>
          </a:bodyPr>
          <a:lstStyle/>
          <a:p>
            <a:pPr>
              <a:lnSpc>
                <a:spcPct val="100000"/>
              </a:lnSpc>
            </a:pPr>
            <a:r>
              <a:rPr lang="en-US" sz="1500" dirty="0"/>
              <a:t>Temporal logic is a system for reasoning about propositions that change over time. Unlike classical logic, it includes temporal operators like:</a:t>
            </a:r>
          </a:p>
          <a:p>
            <a:pPr>
              <a:lnSpc>
                <a:spcPct val="100000"/>
              </a:lnSpc>
              <a:buFont typeface="Arial" panose="020B0604020202020204" pitchFamily="34" charset="0"/>
              <a:buChar char="•"/>
            </a:pPr>
            <a:r>
              <a:rPr lang="en-US" sz="1500" b="1" dirty="0"/>
              <a:t>G (Globally)</a:t>
            </a:r>
            <a:r>
              <a:rPr lang="en-US" sz="1500" dirty="0"/>
              <a:t>: A condition holds always.</a:t>
            </a:r>
          </a:p>
          <a:p>
            <a:pPr>
              <a:lnSpc>
                <a:spcPct val="100000"/>
              </a:lnSpc>
              <a:buFont typeface="Arial" panose="020B0604020202020204" pitchFamily="34" charset="0"/>
              <a:buChar char="•"/>
            </a:pPr>
            <a:r>
              <a:rPr lang="en-US" sz="1500" b="1" dirty="0"/>
              <a:t>F (Finally)</a:t>
            </a:r>
            <a:r>
              <a:rPr lang="en-US" sz="1500" dirty="0"/>
              <a:t>: A condition will hold at some point in the future.</a:t>
            </a:r>
          </a:p>
          <a:p>
            <a:pPr>
              <a:lnSpc>
                <a:spcPct val="100000"/>
              </a:lnSpc>
              <a:buFont typeface="Arial" panose="020B0604020202020204" pitchFamily="34" charset="0"/>
              <a:buChar char="•"/>
            </a:pPr>
            <a:r>
              <a:rPr lang="en-US" sz="1500" b="1" dirty="0"/>
              <a:t>X (Next)</a:t>
            </a:r>
            <a:r>
              <a:rPr lang="en-US" sz="1500" dirty="0"/>
              <a:t>: A condition holds at the next moment.</a:t>
            </a:r>
          </a:p>
          <a:p>
            <a:pPr>
              <a:lnSpc>
                <a:spcPct val="100000"/>
              </a:lnSpc>
              <a:buFont typeface="Arial" panose="020B0604020202020204" pitchFamily="34" charset="0"/>
              <a:buChar char="•"/>
            </a:pPr>
            <a:r>
              <a:rPr lang="en-US" sz="1500" b="1" dirty="0"/>
              <a:t>U (Until)</a:t>
            </a:r>
            <a:r>
              <a:rPr lang="en-US" sz="1500" dirty="0"/>
              <a:t>: One condition holds until another becomes true.</a:t>
            </a:r>
          </a:p>
          <a:p>
            <a:pPr>
              <a:lnSpc>
                <a:spcPct val="100000"/>
              </a:lnSpc>
              <a:buFont typeface="Arial" panose="020B0604020202020204" pitchFamily="34" charset="0"/>
              <a:buChar char="•"/>
            </a:pPr>
            <a:r>
              <a:rPr lang="en-US" sz="1500" b="1" dirty="0"/>
              <a:t>R (Release)</a:t>
            </a:r>
            <a:r>
              <a:rPr lang="en-US" sz="1500" dirty="0"/>
              <a:t>: One condition must hold as long as another does</a:t>
            </a:r>
          </a:p>
          <a:p>
            <a:pPr>
              <a:lnSpc>
                <a:spcPct val="100000"/>
              </a:lnSpc>
            </a:pPr>
            <a:r>
              <a:rPr lang="en-US" sz="1500" dirty="0"/>
              <a:t>It’s often used in computer science for verifying systems, ensuring processes follow rules over time.</a:t>
            </a:r>
          </a:p>
          <a:p>
            <a:pPr>
              <a:lnSpc>
                <a:spcPct val="100000"/>
              </a:lnSpc>
            </a:pPr>
            <a:r>
              <a:rPr lang="en-US" sz="1500" dirty="0"/>
              <a:t> Linear Temporal Logic (LTL) focuses on single timelines, while Computation Tree Logic (CTL) considers branching paths, allowing for multiple potential futures.</a:t>
            </a:r>
          </a:p>
          <a:p>
            <a:pPr>
              <a:lnSpc>
                <a:spcPct val="100000"/>
              </a:lnSpc>
            </a:pPr>
            <a:endParaRPr lang="it-IT" sz="1500" dirty="0"/>
          </a:p>
        </p:txBody>
      </p:sp>
      <p:sp>
        <p:nvSpPr>
          <p:cNvPr id="40" name="Rectangle 9">
            <a:extLst>
              <a:ext uri="{FF2B5EF4-FFF2-40B4-BE49-F238E27FC236}">
                <a16:creationId xmlns:a16="http://schemas.microsoft.com/office/drawing/2014/main" id="{33AC4FE1-D370-43A6-96C5-076716BB1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A3D569D-D3A6-49CA-A483-291E95DACA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559870"/>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809795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4213918-F1EB-4BCE-BE23-F5E9851EE0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olo 1">
            <a:extLst>
              <a:ext uri="{FF2B5EF4-FFF2-40B4-BE49-F238E27FC236}">
                <a16:creationId xmlns:a16="http://schemas.microsoft.com/office/drawing/2014/main" id="{683D5380-BFBF-28A7-8C82-36925B18EDCD}"/>
              </a:ext>
            </a:extLst>
          </p:cNvPr>
          <p:cNvSpPr>
            <a:spLocks noGrp="1"/>
          </p:cNvSpPr>
          <p:nvPr>
            <p:ph type="title"/>
          </p:nvPr>
        </p:nvSpPr>
        <p:spPr>
          <a:xfrm>
            <a:off x="521208" y="976160"/>
            <a:ext cx="11155680" cy="1463040"/>
          </a:xfrm>
        </p:spPr>
        <p:txBody>
          <a:bodyPr>
            <a:normAutofit/>
          </a:bodyPr>
          <a:lstStyle/>
          <a:p>
            <a:r>
              <a:rPr lang="it-IT" sz="4400"/>
              <a:t>What is a model checker?</a:t>
            </a:r>
          </a:p>
        </p:txBody>
      </p:sp>
      <p:sp>
        <p:nvSpPr>
          <p:cNvPr id="20" name="Rectangle 19">
            <a:extLst>
              <a:ext uri="{FF2B5EF4-FFF2-40B4-BE49-F238E27FC236}">
                <a16:creationId xmlns:a16="http://schemas.microsoft.com/office/drawing/2014/main" id="{2062E862-C7F7-4CA1-B929-D0B75F5E9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3" name="Segnaposto contenuto 2">
            <a:extLst>
              <a:ext uri="{FF2B5EF4-FFF2-40B4-BE49-F238E27FC236}">
                <a16:creationId xmlns:a16="http://schemas.microsoft.com/office/drawing/2014/main" id="{60B3BBE4-6291-110C-0A45-414A29578A68}"/>
              </a:ext>
            </a:extLst>
          </p:cNvPr>
          <p:cNvGraphicFramePr>
            <a:graphicFrameLocks noGrp="1"/>
          </p:cNvGraphicFramePr>
          <p:nvPr>
            <p:ph idx="1"/>
            <p:extLst>
              <p:ext uri="{D42A27DB-BD31-4B8C-83A1-F6EECF244321}">
                <p14:modId xmlns:p14="http://schemas.microsoft.com/office/powerpoint/2010/main" val="4108605463"/>
              </p:ext>
            </p:extLst>
          </p:nvPr>
        </p:nvGraphicFramePr>
        <p:xfrm>
          <a:off x="528320" y="2578608"/>
          <a:ext cx="11155680" cy="37673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050911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5">
            <a:extLst>
              <a:ext uri="{FF2B5EF4-FFF2-40B4-BE49-F238E27FC236}">
                <a16:creationId xmlns:a16="http://schemas.microsoft.com/office/drawing/2014/main" id="{817D949E-564D-4503-A64E-D22FA3232C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olo 1">
            <a:extLst>
              <a:ext uri="{FF2B5EF4-FFF2-40B4-BE49-F238E27FC236}">
                <a16:creationId xmlns:a16="http://schemas.microsoft.com/office/drawing/2014/main" id="{1B5D5650-2B3F-DAF6-DBA0-077161D06EB9}"/>
              </a:ext>
            </a:extLst>
          </p:cNvPr>
          <p:cNvSpPr>
            <a:spLocks noGrp="1"/>
          </p:cNvSpPr>
          <p:nvPr>
            <p:ph type="title"/>
          </p:nvPr>
        </p:nvSpPr>
        <p:spPr>
          <a:xfrm>
            <a:off x="521207" y="978408"/>
            <a:ext cx="3154680" cy="4069080"/>
          </a:xfrm>
        </p:spPr>
        <p:txBody>
          <a:bodyPr anchor="t">
            <a:normAutofit/>
          </a:bodyPr>
          <a:lstStyle/>
          <a:p>
            <a:r>
              <a:rPr lang="it-IT" sz="4000"/>
              <a:t>What is NuSMV?</a:t>
            </a:r>
          </a:p>
        </p:txBody>
      </p:sp>
      <p:sp>
        <p:nvSpPr>
          <p:cNvPr id="23" name="Rectangle 17">
            <a:extLst>
              <a:ext uri="{FF2B5EF4-FFF2-40B4-BE49-F238E27FC236}">
                <a16:creationId xmlns:a16="http://schemas.microsoft.com/office/drawing/2014/main" id="{2C8EEB27-9249-8B3A-C8C2-18F9DC48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9">
            <a:extLst>
              <a:ext uri="{FF2B5EF4-FFF2-40B4-BE49-F238E27FC236}">
                <a16:creationId xmlns:a16="http://schemas.microsoft.com/office/drawing/2014/main" id="{18482CAC-96FF-EBE5-E97D-0BE2B8A51E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1208" y="6299535"/>
            <a:ext cx="11155680" cy="464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Segnaposto contenuto 2">
            <a:extLst>
              <a:ext uri="{FF2B5EF4-FFF2-40B4-BE49-F238E27FC236}">
                <a16:creationId xmlns:a16="http://schemas.microsoft.com/office/drawing/2014/main" id="{26811602-4FE9-B96C-9A10-F4DBBF856443}"/>
              </a:ext>
            </a:extLst>
          </p:cNvPr>
          <p:cNvGraphicFramePr>
            <a:graphicFrameLocks noGrp="1"/>
          </p:cNvGraphicFramePr>
          <p:nvPr>
            <p:ph idx="1"/>
            <p:extLst>
              <p:ext uri="{D42A27DB-BD31-4B8C-83A1-F6EECF244321}">
                <p14:modId xmlns:p14="http://schemas.microsoft.com/office/powerpoint/2010/main" val="1232192518"/>
              </p:ext>
            </p:extLst>
          </p:nvPr>
        </p:nvGraphicFramePr>
        <p:xfrm>
          <a:off x="3048000" y="978408"/>
          <a:ext cx="8638032" cy="501091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867257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EC38958-9A69-239A-BA79-2AEC73345F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olo 1">
            <a:extLst>
              <a:ext uri="{FF2B5EF4-FFF2-40B4-BE49-F238E27FC236}">
                <a16:creationId xmlns:a16="http://schemas.microsoft.com/office/drawing/2014/main" id="{56D8EA4E-95D9-D66E-631C-24DFE8C38642}"/>
              </a:ext>
            </a:extLst>
          </p:cNvPr>
          <p:cNvSpPr>
            <a:spLocks noGrp="1"/>
          </p:cNvSpPr>
          <p:nvPr>
            <p:ph type="title"/>
          </p:nvPr>
        </p:nvSpPr>
        <p:spPr>
          <a:xfrm>
            <a:off x="6135624" y="976160"/>
            <a:ext cx="5513832" cy="1463040"/>
          </a:xfrm>
        </p:spPr>
        <p:txBody>
          <a:bodyPr>
            <a:normAutofit/>
          </a:bodyPr>
          <a:lstStyle/>
          <a:p>
            <a:pPr>
              <a:lnSpc>
                <a:spcPct val="90000"/>
              </a:lnSpc>
            </a:pPr>
            <a:r>
              <a:rPr lang="it-IT" sz="3100"/>
              <a:t>CASE STUDY</a:t>
            </a:r>
            <a:br>
              <a:rPr lang="it-IT" sz="3100"/>
            </a:br>
            <a:br>
              <a:rPr lang="it-IT" sz="3100"/>
            </a:br>
            <a:r>
              <a:rPr lang="it-IT" sz="3100"/>
              <a:t>ELEVATOR</a:t>
            </a:r>
          </a:p>
        </p:txBody>
      </p:sp>
      <p:sp>
        <p:nvSpPr>
          <p:cNvPr id="18" name="Segnaposto contenuto 2">
            <a:extLst>
              <a:ext uri="{FF2B5EF4-FFF2-40B4-BE49-F238E27FC236}">
                <a16:creationId xmlns:a16="http://schemas.microsoft.com/office/drawing/2014/main" id="{000ECE2D-1920-5A30-8AE0-23AC90E77703}"/>
              </a:ext>
            </a:extLst>
          </p:cNvPr>
          <p:cNvSpPr>
            <a:spLocks noGrp="1"/>
          </p:cNvSpPr>
          <p:nvPr>
            <p:ph idx="1"/>
          </p:nvPr>
        </p:nvSpPr>
        <p:spPr>
          <a:xfrm>
            <a:off x="6135624" y="2578608"/>
            <a:ext cx="5513832" cy="3767328"/>
          </a:xfrm>
        </p:spPr>
        <p:txBody>
          <a:bodyPr>
            <a:normAutofit/>
          </a:bodyPr>
          <a:lstStyle/>
          <a:p>
            <a:pPr>
              <a:lnSpc>
                <a:spcPct val="100000"/>
              </a:lnSpc>
            </a:pPr>
            <a:r>
              <a:rPr lang="en-US" sz="1500"/>
              <a:t>The purpose of this exercise is to model a lift through LTL and verify certain properties using NuSMV.</a:t>
            </a:r>
          </a:p>
          <a:p>
            <a:pPr>
              <a:lnSpc>
                <a:spcPct val="100000"/>
              </a:lnSpc>
            </a:pPr>
            <a:r>
              <a:rPr lang="en-US" sz="1500"/>
              <a:t>The lift is located in a 4-storey building and it’s described by:</a:t>
            </a:r>
          </a:p>
          <a:p>
            <a:pPr marL="285750" indent="-285750">
              <a:lnSpc>
                <a:spcPct val="100000"/>
              </a:lnSpc>
              <a:buFontTx/>
              <a:buChar char="-"/>
            </a:pPr>
            <a:r>
              <a:rPr lang="en-US" sz="1500"/>
              <a:t>floor -&gt; current floor</a:t>
            </a:r>
          </a:p>
          <a:p>
            <a:pPr marL="285750" indent="-285750">
              <a:lnSpc>
                <a:spcPct val="100000"/>
              </a:lnSpc>
              <a:buFontTx/>
              <a:buChar char="-"/>
            </a:pPr>
            <a:r>
              <a:rPr lang="en-US" sz="1500"/>
              <a:t>requested -&gt; floor to be reached</a:t>
            </a:r>
          </a:p>
          <a:p>
            <a:pPr marL="285750" indent="-285750">
              <a:lnSpc>
                <a:spcPct val="100000"/>
              </a:lnSpc>
              <a:buFontTx/>
              <a:buChar char="-"/>
            </a:pPr>
            <a:r>
              <a:rPr lang="en-US" sz="1500"/>
              <a:t>door -&gt; door status</a:t>
            </a:r>
          </a:p>
          <a:p>
            <a:pPr marL="285750" indent="-285750">
              <a:lnSpc>
                <a:spcPct val="100000"/>
              </a:lnSpc>
              <a:buFontTx/>
              <a:buChar char="-"/>
            </a:pPr>
            <a:r>
              <a:rPr lang="en-US" sz="1500"/>
              <a:t>direction -&gt; direction of movement</a:t>
            </a:r>
          </a:p>
          <a:p>
            <a:pPr marL="285750" indent="-285750">
              <a:lnSpc>
                <a:spcPct val="100000"/>
              </a:lnSpc>
              <a:buFontTx/>
              <a:buChar char="-"/>
            </a:pPr>
            <a:endParaRPr lang="en-US" sz="1500"/>
          </a:p>
          <a:p>
            <a:pPr>
              <a:lnSpc>
                <a:spcPct val="100000"/>
              </a:lnSpc>
            </a:pPr>
            <a:r>
              <a:rPr lang="en-US" sz="1500"/>
              <a:t>In the SMV file, logic was implemented to regulate the operation of the doors, the current floor and the movement of the lift</a:t>
            </a:r>
            <a:endParaRPr lang="it-IT" sz="1500"/>
          </a:p>
        </p:txBody>
      </p:sp>
      <p:pic>
        <p:nvPicPr>
          <p:cNvPr id="7" name="Graphic 6" descr="Edificio">
            <a:extLst>
              <a:ext uri="{FF2B5EF4-FFF2-40B4-BE49-F238E27FC236}">
                <a16:creationId xmlns:a16="http://schemas.microsoft.com/office/drawing/2014/main" id="{5AE5FB11-920B-F270-7E23-0CA957D8CF6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17867" y="947138"/>
            <a:ext cx="4959823" cy="4959823"/>
          </a:xfrm>
          <a:prstGeom prst="rect">
            <a:avLst/>
          </a:prstGeom>
        </p:spPr>
      </p:pic>
      <p:sp>
        <p:nvSpPr>
          <p:cNvPr id="19" name="Freeform: Shape 18">
            <a:extLst>
              <a:ext uri="{FF2B5EF4-FFF2-40B4-BE49-F238E27FC236}">
                <a16:creationId xmlns:a16="http://schemas.microsoft.com/office/drawing/2014/main" id="{6EC109E5-0396-8968-4F42-DFEC28036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5624" y="508090"/>
            <a:ext cx="5513832"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522780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6" name="Rectangle 75">
            <a:extLst>
              <a:ext uri="{FF2B5EF4-FFF2-40B4-BE49-F238E27FC236}">
                <a16:creationId xmlns:a16="http://schemas.microsoft.com/office/drawing/2014/main" id="{AD1BDCCC-E676-2A7E-BE11-2B8C23DB28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olo 1">
            <a:extLst>
              <a:ext uri="{FF2B5EF4-FFF2-40B4-BE49-F238E27FC236}">
                <a16:creationId xmlns:a16="http://schemas.microsoft.com/office/drawing/2014/main" id="{A3E459D8-886C-C347-AD2E-E0F4FE67EBFA}"/>
              </a:ext>
            </a:extLst>
          </p:cNvPr>
          <p:cNvSpPr>
            <a:spLocks noGrp="1"/>
          </p:cNvSpPr>
          <p:nvPr>
            <p:ph type="ctrTitle"/>
          </p:nvPr>
        </p:nvSpPr>
        <p:spPr>
          <a:xfrm>
            <a:off x="521208" y="976160"/>
            <a:ext cx="11149875" cy="1113897"/>
          </a:xfrm>
        </p:spPr>
        <p:txBody>
          <a:bodyPr vert="horz" lIns="91440" tIns="45720" rIns="91440" bIns="45720" rtlCol="0" anchor="t">
            <a:normAutofit/>
          </a:bodyPr>
          <a:lstStyle/>
          <a:p>
            <a:r>
              <a:rPr lang="en-US" sz="4400" dirty="0"/>
              <a:t>Elevator specifications:</a:t>
            </a:r>
          </a:p>
        </p:txBody>
      </p:sp>
      <p:sp>
        <p:nvSpPr>
          <p:cNvPr id="3" name="Sottotitolo 2">
            <a:extLst>
              <a:ext uri="{FF2B5EF4-FFF2-40B4-BE49-F238E27FC236}">
                <a16:creationId xmlns:a16="http://schemas.microsoft.com/office/drawing/2014/main" id="{1E80955A-0AEE-E24A-F660-FFD042574C15}"/>
              </a:ext>
            </a:extLst>
          </p:cNvPr>
          <p:cNvSpPr>
            <a:spLocks noGrp="1"/>
          </p:cNvSpPr>
          <p:nvPr>
            <p:ph type="subTitle" idx="1"/>
          </p:nvPr>
        </p:nvSpPr>
        <p:spPr>
          <a:xfrm>
            <a:off x="6545234" y="2299390"/>
            <a:ext cx="5125849" cy="4050792"/>
          </a:xfrm>
        </p:spPr>
        <p:txBody>
          <a:bodyPr vert="horz" lIns="91440" tIns="45720" rIns="91440" bIns="45720" rtlCol="0">
            <a:normAutofit/>
          </a:bodyPr>
          <a:lstStyle/>
          <a:p>
            <a:r>
              <a:rPr lang="en-US" sz="1100" b="1" i="0"/>
              <a:t>The specifications to be checked are as follows:</a:t>
            </a:r>
          </a:p>
          <a:p>
            <a:pPr marL="457200" indent="-457200">
              <a:buFont typeface="Arial" panose="020B0604020202020204" pitchFamily="34" charset="0"/>
              <a:buAutoNum type="arabicParenR"/>
            </a:pPr>
            <a:r>
              <a:rPr lang="en-US" sz="1100" b="1" i="0"/>
              <a:t>The elevator should note move if the door is open</a:t>
            </a:r>
          </a:p>
          <a:p>
            <a:pPr marL="457200" indent="-457200">
              <a:buFont typeface="Arial" panose="020B0604020202020204" pitchFamily="34" charset="0"/>
              <a:buAutoNum type="arabicParenR"/>
            </a:pPr>
            <a:r>
              <a:rPr lang="en-US" sz="1100" b="1" i="0"/>
              <a:t>Whenever the door is open, it will eventually be closed</a:t>
            </a:r>
          </a:p>
          <a:p>
            <a:pPr marL="457200" indent="-457200">
              <a:buFont typeface="Arial" panose="020B0604020202020204" pitchFamily="34" charset="0"/>
              <a:buAutoNum type="arabicParenR"/>
            </a:pPr>
            <a:r>
              <a:rPr lang="en-US" sz="1100" b="1" i="0"/>
              <a:t>Whenever the door is closed, it will eventually be open</a:t>
            </a:r>
          </a:p>
          <a:p>
            <a:pPr marL="457200" indent="-457200">
              <a:buFont typeface="Arial" panose="020B0604020202020204" pitchFamily="34" charset="0"/>
              <a:buAutoNum type="arabicParenR"/>
            </a:pPr>
            <a:r>
              <a:rPr lang="en-US" sz="1100" b="1" i="0"/>
              <a:t>The elevator con move upward only if the floor is not the highest</a:t>
            </a:r>
          </a:p>
          <a:p>
            <a:pPr marL="457200" indent="-457200">
              <a:buFont typeface="Arial" panose="020B0604020202020204" pitchFamily="34" charset="0"/>
              <a:buAutoNum type="arabicParenR"/>
            </a:pPr>
            <a:r>
              <a:rPr lang="en-US" sz="1100" b="1" i="0"/>
              <a:t>The elevator con move downward only if the floor is not the lowest</a:t>
            </a:r>
          </a:p>
          <a:p>
            <a:pPr marL="457200" indent="-457200">
              <a:buFont typeface="Arial" panose="020B0604020202020204" pitchFamily="34" charset="0"/>
              <a:buAutoNum type="arabicParenR"/>
            </a:pPr>
            <a:r>
              <a:rPr lang="en-US" sz="1100" b="1" i="0"/>
              <a:t>The elevator can visit any floor infinitely often</a:t>
            </a:r>
          </a:p>
          <a:p>
            <a:pPr marL="457200" indent="-457200">
              <a:buFont typeface="Arial" panose="020B0604020202020204" pitchFamily="34" charset="0"/>
              <a:buAutoNum type="arabicParenR"/>
            </a:pPr>
            <a:r>
              <a:rPr lang="en-US" sz="1100" b="1" i="0"/>
              <a:t>When a floor is requested, the elevator will eventually stop at the floor</a:t>
            </a:r>
          </a:p>
          <a:p>
            <a:pPr marL="457200" indent="-457200">
              <a:buFont typeface="Arial" panose="020B0604020202020204" pitchFamily="34" charset="0"/>
              <a:buAutoNum type="arabicParenR"/>
            </a:pPr>
            <a:r>
              <a:rPr lang="en-US" sz="1100" b="1" i="0"/>
              <a:t>When the elevator is traveling upward, id does not change its direction when there are passengers waiting to go to a higher floor</a:t>
            </a:r>
          </a:p>
          <a:p>
            <a:pPr marL="457200" indent="-457200">
              <a:buFont typeface="Arial" panose="020B0604020202020204" pitchFamily="34" charset="0"/>
              <a:buAutoNum type="arabicParenR"/>
            </a:pPr>
            <a:r>
              <a:rPr lang="en-US" sz="1100" b="1" i="0"/>
              <a:t>When the elevator is traveling downward, id does not change its direction when there are passengers waiting to go to a lower floor</a:t>
            </a:r>
          </a:p>
          <a:p>
            <a:pPr marL="457200" indent="-457200">
              <a:buFont typeface="Arial" panose="020B0604020202020204" pitchFamily="34" charset="0"/>
              <a:buAutoNum type="arabicParenR"/>
            </a:pPr>
            <a:endParaRPr lang="en-US" sz="1100" b="1" i="0"/>
          </a:p>
          <a:p>
            <a:endParaRPr lang="en-US" sz="1100" i="0"/>
          </a:p>
        </p:txBody>
      </p:sp>
      <p:sp>
        <p:nvSpPr>
          <p:cNvPr id="78" name="Freeform: Shape 77">
            <a:extLst>
              <a:ext uri="{FF2B5EF4-FFF2-40B4-BE49-F238E27FC236}">
                <a16:creationId xmlns:a16="http://schemas.microsoft.com/office/drawing/2014/main" id="{781C97B1-8A09-6383-8C65-A3B7357781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1" name="Video 60" descr="Scala mobile che sale">
            <a:extLst>
              <a:ext uri="{FF2B5EF4-FFF2-40B4-BE49-F238E27FC236}">
                <a16:creationId xmlns:a16="http://schemas.microsoft.com/office/drawing/2014/main" id="{3ED2B61F-90A0-BDB5-2B6A-722C310EC236}"/>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59" r="-1" b="-1"/>
          <a:stretch/>
        </p:blipFill>
        <p:spPr>
          <a:xfrm>
            <a:off x="517868" y="2753925"/>
            <a:ext cx="5639091" cy="3163773"/>
          </a:xfrm>
          <a:prstGeom prst="rect">
            <a:avLst/>
          </a:prstGeom>
        </p:spPr>
      </p:pic>
    </p:spTree>
    <p:extLst>
      <p:ext uri="{BB962C8B-B14F-4D97-AF65-F5344CB8AC3E}">
        <p14:creationId xmlns:p14="http://schemas.microsoft.com/office/powerpoint/2010/main" val="788613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213" fill="hold"/>
                                        <p:tgtEl>
                                          <p:spTgt spid="61"/>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1"/>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1"/>
                                        </p:tgtEl>
                                      </p:cBhvr>
                                    </p:cmd>
                                  </p:childTnLst>
                                </p:cTn>
                              </p:par>
                            </p:childTnLst>
                          </p:cTn>
                        </p:par>
                      </p:childTnLst>
                    </p:cTn>
                  </p:par>
                </p:childTnLst>
              </p:cTn>
              <p:nextCondLst>
                <p:cond evt="onClick" delay="0">
                  <p:tgtEl>
                    <p:spTgt spid="61"/>
                  </p:tgtEl>
                </p:cond>
              </p:nextCondLst>
            </p:seq>
            <p:video>
              <p:cMediaNode mute="1">
                <p:cTn id="12" repeatCount="indefinite" fill="hold" display="0">
                  <p:stCondLst>
                    <p:cond delay="indefinite"/>
                  </p:stCondLst>
                </p:cTn>
                <p:tgtEl>
                  <p:spTgt spid="61"/>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Rectangle 35">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37">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4" name="Rectangle 43">
            <a:extLst>
              <a:ext uri="{FF2B5EF4-FFF2-40B4-BE49-F238E27FC236}">
                <a16:creationId xmlns:a16="http://schemas.microsoft.com/office/drawing/2014/main" id="{FAF3766F-DEF3-4802-BB0D-7A18EDD970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Segnaposto contenuto 4">
            <a:extLst>
              <a:ext uri="{FF2B5EF4-FFF2-40B4-BE49-F238E27FC236}">
                <a16:creationId xmlns:a16="http://schemas.microsoft.com/office/drawing/2014/main" id="{E3477277-9C0E-7333-A3B5-A6F30DFE98C6}"/>
              </a:ext>
            </a:extLst>
          </p:cNvPr>
          <p:cNvPicPr>
            <a:picLocks noGrp="1" noChangeAspect="1"/>
          </p:cNvPicPr>
          <p:nvPr>
            <p:ph idx="1"/>
          </p:nvPr>
        </p:nvPicPr>
        <p:blipFill>
          <a:blip r:embed="rId2"/>
          <a:srcRect t="6643" r="1" b="1"/>
          <a:stretch/>
        </p:blipFill>
        <p:spPr>
          <a:xfrm>
            <a:off x="517871" y="2867025"/>
            <a:ext cx="11185082" cy="3471974"/>
          </a:xfrm>
          <a:prstGeom prst="rect">
            <a:avLst/>
          </a:prstGeom>
        </p:spPr>
      </p:pic>
      <p:sp>
        <p:nvSpPr>
          <p:cNvPr id="2" name="Titolo 1">
            <a:extLst>
              <a:ext uri="{FF2B5EF4-FFF2-40B4-BE49-F238E27FC236}">
                <a16:creationId xmlns:a16="http://schemas.microsoft.com/office/drawing/2014/main" id="{709A817F-548C-552D-93B9-67F0D36001F6}"/>
              </a:ext>
            </a:extLst>
          </p:cNvPr>
          <p:cNvSpPr>
            <a:spLocks noGrp="1"/>
          </p:cNvSpPr>
          <p:nvPr>
            <p:ph type="title"/>
          </p:nvPr>
        </p:nvSpPr>
        <p:spPr>
          <a:xfrm>
            <a:off x="517868" y="978409"/>
            <a:ext cx="11064531" cy="1643880"/>
          </a:xfrm>
        </p:spPr>
        <p:txBody>
          <a:bodyPr vert="horz" lIns="91440" tIns="45720" rIns="91440" bIns="45720" rtlCol="0" anchor="t">
            <a:normAutofit/>
          </a:bodyPr>
          <a:lstStyle/>
          <a:p>
            <a:r>
              <a:rPr lang="en-US" sz="4800" dirty="0"/>
              <a:t>Results</a:t>
            </a:r>
            <a:br>
              <a:rPr lang="en-US" sz="4800" dirty="0"/>
            </a:br>
            <a:r>
              <a:rPr lang="en-US" sz="4000" dirty="0"/>
              <a:t>As we can see, all the specifications are met</a:t>
            </a:r>
          </a:p>
        </p:txBody>
      </p:sp>
      <p:sp>
        <p:nvSpPr>
          <p:cNvPr id="46" name="Rectangle 45">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61264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E4C7F386-A972-9ED7-C153-F0E5096825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8379" y="610900"/>
            <a:ext cx="3939220" cy="464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55228841"/>
      </p:ext>
    </p:extLst>
  </p:cSld>
  <p:clrMapOvr>
    <a:masterClrMapping/>
  </p:clrMapOvr>
</p:sld>
</file>

<file path=ppt/theme/theme1.xml><?xml version="1.0" encoding="utf-8"?>
<a:theme xmlns:a="http://schemas.openxmlformats.org/drawingml/2006/main" name="Gestalt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Bierstad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staltVTI" id="{4F87C71D-53D1-4B71-BF97-FD0EA4B25665}" vid="{A110AFC4-8D8A-4C02-8885-7BA370B379B5}"/>
    </a:ext>
  </a:extLst>
</a:theme>
</file>

<file path=docProps/app.xml><?xml version="1.0" encoding="utf-8"?>
<Properties xmlns="http://schemas.openxmlformats.org/officeDocument/2006/extended-properties" xmlns:vt="http://schemas.openxmlformats.org/officeDocument/2006/docPropsVTypes">
  <TotalTime>23</TotalTime>
  <Words>613</Words>
  <Application>Microsoft Office PowerPoint</Application>
  <PresentationFormat>Widescreen</PresentationFormat>
  <Paragraphs>38</Paragraphs>
  <Slides>7</Slides>
  <Notes>0</Notes>
  <HiddenSlides>0</HiddenSlides>
  <MMClips>1</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7</vt:i4>
      </vt:variant>
    </vt:vector>
  </HeadingPairs>
  <TitlesOfParts>
    <vt:vector size="11" baseType="lpstr">
      <vt:lpstr>Arial</vt:lpstr>
      <vt:lpstr>Bierstadt</vt:lpstr>
      <vt:lpstr>Neue Haas Grotesk Text Pro</vt:lpstr>
      <vt:lpstr>GestaltVTI</vt:lpstr>
      <vt:lpstr>ELEVATOR in NuSMV</vt:lpstr>
      <vt:lpstr>What is temporal logic?</vt:lpstr>
      <vt:lpstr>What is a model checker?</vt:lpstr>
      <vt:lpstr>What is NuSMV?</vt:lpstr>
      <vt:lpstr>CASE STUDY  ELEVATOR</vt:lpstr>
      <vt:lpstr>Elevator specifications:</vt:lpstr>
      <vt:lpstr>Results As we can see, all the specifications are met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FONTANA EMANUELE</dc:creator>
  <cp:lastModifiedBy>FONTANA EMANUELE</cp:lastModifiedBy>
  <cp:revision>1</cp:revision>
  <dcterms:created xsi:type="dcterms:W3CDTF">2024-11-07T13:49:10Z</dcterms:created>
  <dcterms:modified xsi:type="dcterms:W3CDTF">2024-11-07T14:12:41Z</dcterms:modified>
</cp:coreProperties>
</file>

<file path=docProps/thumbnail.jpeg>
</file>